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handoutMasterIdLst>
    <p:handoutMasterId r:id="rId30"/>
  </p:handoutMasterIdLst>
  <p:sldIdLst>
    <p:sldId id="298" r:id="rId2"/>
    <p:sldId id="302" r:id="rId3"/>
    <p:sldId id="257" r:id="rId4"/>
    <p:sldId id="288" r:id="rId5"/>
    <p:sldId id="269" r:id="rId6"/>
    <p:sldId id="258" r:id="rId7"/>
    <p:sldId id="297" r:id="rId8"/>
    <p:sldId id="259" r:id="rId9"/>
    <p:sldId id="303" r:id="rId10"/>
    <p:sldId id="300" r:id="rId11"/>
    <p:sldId id="309" r:id="rId12"/>
    <p:sldId id="283" r:id="rId13"/>
    <p:sldId id="273" r:id="rId14"/>
    <p:sldId id="264" r:id="rId15"/>
    <p:sldId id="306" r:id="rId16"/>
    <p:sldId id="307" r:id="rId17"/>
    <p:sldId id="262" r:id="rId18"/>
    <p:sldId id="301" r:id="rId19"/>
    <p:sldId id="308" r:id="rId20"/>
    <p:sldId id="313" r:id="rId21"/>
    <p:sldId id="271" r:id="rId22"/>
    <p:sldId id="284" r:id="rId23"/>
    <p:sldId id="299" r:id="rId24"/>
    <p:sldId id="305" r:id="rId25"/>
    <p:sldId id="315" r:id="rId26"/>
    <p:sldId id="314" r:id="rId27"/>
    <p:sldId id="275" r:id="rId2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o Bianchi Barata Ribeiro" initials="MBBR"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0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76121" autoAdjust="0"/>
  </p:normalViewPr>
  <p:slideViewPr>
    <p:cSldViewPr snapToGrid="0">
      <p:cViewPr varScale="1">
        <p:scale>
          <a:sx n="67" d="100"/>
          <a:sy n="67" d="100"/>
        </p:scale>
        <p:origin x="116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8E94B5-C063-4EA8-B7F8-E2F66115C32C}" type="datetimeFigureOut">
              <a:rPr lang="pt-BR" smtClean="0"/>
              <a:t>08/08/2019</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14313E-1F25-4044-B6BC-15070B804760}" type="slidenum">
              <a:rPr lang="pt-BR" smtClean="0"/>
              <a:t>‹#›</a:t>
            </a:fld>
            <a:endParaRPr lang="pt-BR"/>
          </a:p>
        </p:txBody>
      </p:sp>
    </p:spTree>
    <p:extLst>
      <p:ext uri="{BB962C8B-B14F-4D97-AF65-F5344CB8AC3E}">
        <p14:creationId xmlns:p14="http://schemas.microsoft.com/office/powerpoint/2010/main" val="170241750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52C77-73FE-4EBC-B761-107037722079}" type="datetimeFigureOut">
              <a:rPr lang="pt-BR" smtClean="0"/>
              <a:t>08/08/2019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EBC57-AE79-4352-9123-2BDB3DD34DD1}" type="slidenum">
              <a:rPr lang="pt-BR" smtClean="0"/>
              <a:t>‹#›</a:t>
            </a:fld>
            <a:endParaRPr lang="pt-BR"/>
          </a:p>
        </p:txBody>
      </p:sp>
    </p:spTree>
    <p:extLst>
      <p:ext uri="{BB962C8B-B14F-4D97-AF65-F5344CB8AC3E}">
        <p14:creationId xmlns:p14="http://schemas.microsoft.com/office/powerpoint/2010/main" val="383037994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16462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Análise exploratória de dados para identificar padrões.</a:t>
            </a:r>
          </a:p>
          <a:p>
            <a:endParaRPr lang="pt-BR" dirty="0" smtClean="0"/>
          </a:p>
          <a:p>
            <a:r>
              <a:rPr lang="pt-BR" dirty="0" smtClean="0"/>
              <a:t>O que é expressão regular: é uma representação de padrões em um corpo de texto, que permite localizar ou modificar caracteres ou palavras específicas de </a:t>
            </a:r>
            <a:r>
              <a:rPr lang="pt-BR" smtClean="0"/>
              <a:t>forma mais dinâmica</a:t>
            </a:r>
            <a:r>
              <a:rPr lang="pt-BR" dirty="0" smtClean="0"/>
              <a:t>.</a:t>
            </a:r>
            <a:endParaRPr lang="pt-BR" dirty="0"/>
          </a:p>
        </p:txBody>
      </p:sp>
    </p:spTree>
    <p:extLst>
      <p:ext uri="{BB962C8B-B14F-4D97-AF65-F5344CB8AC3E}">
        <p14:creationId xmlns:p14="http://schemas.microsoft.com/office/powerpoint/2010/main" val="387098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Este slide mostra o processo de transformação de um texto original</a:t>
            </a:r>
            <a:r>
              <a:rPr lang="pt-BR" baseline="0" dirty="0" smtClean="0"/>
              <a:t> digitalizado (imagem esquerda) em texto codificado (imagem superior direita). Note nos trechos circulados em vermelho que há termos não-dicionarizados, por causa de erro no processo de OCR ou até mesmo no texto original. O computador entende cada círculo como uma palavra, o que deve ser corrigido no processo de limpeza (imagem inferior direita). </a:t>
            </a:r>
            <a:endParaRPr lang="pt-BR" dirty="0"/>
          </a:p>
        </p:txBody>
      </p:sp>
    </p:spTree>
    <p:extLst>
      <p:ext uri="{BB962C8B-B14F-4D97-AF65-F5344CB8AC3E}">
        <p14:creationId xmlns:p14="http://schemas.microsoft.com/office/powerpoint/2010/main" val="3814328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smtClean="0"/>
              <a:t>No </a:t>
            </a:r>
            <a:r>
              <a:rPr lang="en-US" dirty="0" err="1" smtClean="0"/>
              <a:t>processamento</a:t>
            </a:r>
            <a:r>
              <a:rPr lang="en-US" dirty="0" smtClean="0"/>
              <a:t> de </a:t>
            </a:r>
            <a:r>
              <a:rPr lang="en-US" dirty="0" err="1" smtClean="0"/>
              <a:t>linguagem</a:t>
            </a:r>
            <a:r>
              <a:rPr lang="en-US" dirty="0" smtClean="0"/>
              <a:t> natural, o LDA é</a:t>
            </a:r>
            <a:r>
              <a:rPr lang="en-US" baseline="0" dirty="0" smtClean="0"/>
              <a:t> um </a:t>
            </a:r>
            <a:r>
              <a:rPr lang="en-US" baseline="0" dirty="0" err="1" smtClean="0"/>
              <a:t>modelo</a:t>
            </a:r>
            <a:r>
              <a:rPr lang="en-US" baseline="0" dirty="0" smtClean="0"/>
              <a:t> </a:t>
            </a:r>
            <a:r>
              <a:rPr lang="en-US" baseline="0" dirty="0" err="1" smtClean="0"/>
              <a:t>estatístico</a:t>
            </a:r>
            <a:r>
              <a:rPr lang="en-US" baseline="0" dirty="0" smtClean="0"/>
              <a:t> que </a:t>
            </a:r>
            <a:r>
              <a:rPr lang="en-US" baseline="0" dirty="0" err="1" smtClean="0"/>
              <a:t>permite</a:t>
            </a:r>
            <a:r>
              <a:rPr lang="en-US" baseline="0" dirty="0" smtClean="0"/>
              <a:t> </a:t>
            </a:r>
            <a:r>
              <a:rPr lang="en-US" baseline="0" dirty="0" err="1" smtClean="0"/>
              <a:t>categorizar</a:t>
            </a:r>
            <a:r>
              <a:rPr lang="en-US" baseline="0" dirty="0" smtClean="0"/>
              <a:t> </a:t>
            </a:r>
            <a:r>
              <a:rPr lang="en-US" baseline="0" dirty="0" err="1" smtClean="0"/>
              <a:t>observações</a:t>
            </a:r>
            <a:r>
              <a:rPr lang="en-US" baseline="0" dirty="0" smtClean="0"/>
              <a:t> </a:t>
            </a:r>
            <a:r>
              <a:rPr lang="en-US" baseline="0" dirty="0" err="1" smtClean="0"/>
              <a:t>ou</a:t>
            </a:r>
            <a:r>
              <a:rPr lang="en-US" baseline="0" dirty="0" smtClean="0"/>
              <a:t> dados </a:t>
            </a:r>
            <a:r>
              <a:rPr lang="en-US" baseline="0" dirty="0" err="1" smtClean="0"/>
              <a:t>em</a:t>
            </a:r>
            <a:r>
              <a:rPr lang="en-US" baseline="0" dirty="0" smtClean="0"/>
              <a:t> </a:t>
            </a:r>
            <a:r>
              <a:rPr lang="en-US" baseline="0" dirty="0" err="1" smtClean="0"/>
              <a:t>grupos</a:t>
            </a:r>
            <a:r>
              <a:rPr lang="en-US" baseline="0" dirty="0" smtClean="0"/>
              <a:t>/clusters de </a:t>
            </a:r>
            <a:r>
              <a:rPr lang="en-US" baseline="0" dirty="0" err="1" smtClean="0"/>
              <a:t>acordo</a:t>
            </a:r>
            <a:r>
              <a:rPr lang="en-US" baseline="0" dirty="0" smtClean="0"/>
              <a:t> com </a:t>
            </a:r>
            <a:r>
              <a:rPr lang="en-US" baseline="0" dirty="0" err="1" smtClean="0"/>
              <a:t>seu</a:t>
            </a:r>
            <a:r>
              <a:rPr lang="en-US" baseline="0" dirty="0" smtClean="0"/>
              <a:t> </a:t>
            </a:r>
            <a:r>
              <a:rPr lang="en-US" baseline="0" dirty="0" err="1" smtClean="0"/>
              <a:t>grau</a:t>
            </a:r>
            <a:r>
              <a:rPr lang="en-US" baseline="0" dirty="0" smtClean="0"/>
              <a:t> de </a:t>
            </a:r>
            <a:r>
              <a:rPr lang="en-US" baseline="0" dirty="0" err="1" smtClean="0"/>
              <a:t>similaridade</a:t>
            </a:r>
            <a:r>
              <a:rPr lang="en-US" baseline="0" dirty="0" smtClean="0"/>
              <a:t>. </a:t>
            </a:r>
            <a:r>
              <a:rPr lang="en-US" baseline="0" dirty="0" err="1" smtClean="0"/>
              <a:t>Cabe</a:t>
            </a:r>
            <a:r>
              <a:rPr lang="en-US" baseline="0" dirty="0" smtClean="0"/>
              <a:t> </a:t>
            </a:r>
            <a:r>
              <a:rPr lang="en-US" baseline="0" dirty="0" err="1" smtClean="0"/>
              <a:t>ao</a:t>
            </a:r>
            <a:r>
              <a:rPr lang="en-US" baseline="0" dirty="0" smtClean="0"/>
              <a:t> </a:t>
            </a:r>
            <a:r>
              <a:rPr lang="en-US" baseline="0" dirty="0" err="1" smtClean="0"/>
              <a:t>especialista</a:t>
            </a:r>
            <a:r>
              <a:rPr lang="en-US" baseline="0" dirty="0" smtClean="0"/>
              <a:t> </a:t>
            </a:r>
            <a:r>
              <a:rPr lang="en-US" baseline="0" dirty="0" err="1" smtClean="0"/>
              <a:t>analisar</a:t>
            </a:r>
            <a:r>
              <a:rPr lang="en-US" baseline="0" dirty="0" smtClean="0"/>
              <a:t> </a:t>
            </a:r>
            <a:r>
              <a:rPr lang="en-US" baseline="0" dirty="0" err="1" smtClean="0"/>
              <a:t>os</a:t>
            </a:r>
            <a:r>
              <a:rPr lang="en-US" baseline="0" dirty="0" smtClean="0"/>
              <a:t> </a:t>
            </a:r>
            <a:r>
              <a:rPr lang="en-US" baseline="0" dirty="0" err="1" smtClean="0"/>
              <a:t>grupos</a:t>
            </a:r>
            <a:r>
              <a:rPr lang="en-US" baseline="0" dirty="0" smtClean="0"/>
              <a:t> </a:t>
            </a:r>
            <a:r>
              <a:rPr lang="en-US" baseline="0" dirty="0" err="1" smtClean="0"/>
              <a:t>construídos</a:t>
            </a:r>
            <a:r>
              <a:rPr lang="en-US" baseline="0" dirty="0" smtClean="0"/>
              <a:t> </a:t>
            </a:r>
            <a:r>
              <a:rPr lang="en-US" baseline="0" dirty="0" err="1" smtClean="0"/>
              <a:t>por</a:t>
            </a:r>
            <a:r>
              <a:rPr lang="en-US" baseline="0" dirty="0" smtClean="0"/>
              <a:t> </a:t>
            </a:r>
            <a:r>
              <a:rPr lang="en-US" baseline="0" dirty="0" err="1" smtClean="0"/>
              <a:t>esse</a:t>
            </a:r>
            <a:r>
              <a:rPr lang="en-US" baseline="0" dirty="0" smtClean="0"/>
              <a:t> </a:t>
            </a:r>
            <a:r>
              <a:rPr lang="en-US" baseline="0" dirty="0" err="1" smtClean="0"/>
              <a:t>método</a:t>
            </a:r>
            <a:r>
              <a:rPr lang="en-US" baseline="0" dirty="0" smtClean="0"/>
              <a:t> de </a:t>
            </a:r>
            <a:r>
              <a:rPr lang="en-US" baseline="0" dirty="0" err="1" smtClean="0"/>
              <a:t>modo</a:t>
            </a:r>
            <a:r>
              <a:rPr lang="en-US" baseline="0" dirty="0" smtClean="0"/>
              <a:t> a </a:t>
            </a:r>
            <a:r>
              <a:rPr lang="en-US" baseline="0" dirty="0" err="1" smtClean="0"/>
              <a:t>identificar</a:t>
            </a:r>
            <a:r>
              <a:rPr lang="en-US" baseline="0" dirty="0" smtClean="0"/>
              <a:t> </a:t>
            </a:r>
            <a:r>
              <a:rPr lang="en-US" baseline="0" dirty="0" err="1" smtClean="0"/>
              <a:t>seu</a:t>
            </a:r>
            <a:r>
              <a:rPr lang="en-US" baseline="0" dirty="0" smtClean="0"/>
              <a:t> </a:t>
            </a:r>
            <a:r>
              <a:rPr lang="en-US" baseline="0" dirty="0" err="1" smtClean="0"/>
              <a:t>respectivo</a:t>
            </a:r>
            <a:r>
              <a:rPr lang="en-US" baseline="0" dirty="0" smtClean="0"/>
              <a:t> </a:t>
            </a:r>
            <a:r>
              <a:rPr lang="en-US" baseline="0" dirty="0" err="1" smtClean="0"/>
              <a:t>tema</a:t>
            </a:r>
            <a:r>
              <a:rPr lang="en-US" baseline="0" dirty="0" smtClean="0"/>
              <a:t>. </a:t>
            </a:r>
          </a:p>
          <a:p>
            <a:r>
              <a:rPr lang="en-US" dirty="0" err="1" smtClean="0"/>
              <a:t>Modelo</a:t>
            </a:r>
            <a:r>
              <a:rPr lang="en-US" dirty="0" smtClean="0"/>
              <a:t> </a:t>
            </a:r>
            <a:r>
              <a:rPr lang="en-US" dirty="0" err="1" smtClean="0"/>
              <a:t>desenvolvido</a:t>
            </a:r>
            <a:r>
              <a:rPr lang="en-US" dirty="0" smtClean="0"/>
              <a:t> </a:t>
            </a:r>
            <a:r>
              <a:rPr lang="en-US" dirty="0" err="1" smtClean="0"/>
              <a:t>por</a:t>
            </a:r>
            <a:r>
              <a:rPr lang="en-US" dirty="0" smtClean="0"/>
              <a:t> David </a:t>
            </a:r>
            <a:r>
              <a:rPr lang="en-US" dirty="0" err="1" smtClean="0"/>
              <a:t>Blei</a:t>
            </a:r>
            <a:r>
              <a:rPr lang="en-US" dirty="0" smtClean="0"/>
              <a:t> </a:t>
            </a:r>
            <a:r>
              <a:rPr lang="en-US" dirty="0" err="1" smtClean="0"/>
              <a:t>em</a:t>
            </a:r>
            <a:r>
              <a:rPr lang="en-US" dirty="0" smtClean="0"/>
              <a:t> 2003, com </a:t>
            </a:r>
            <a:r>
              <a:rPr lang="en-US" dirty="0" err="1" smtClean="0"/>
              <a:t>colaboração</a:t>
            </a:r>
            <a:r>
              <a:rPr lang="en-US" dirty="0" smtClean="0"/>
              <a:t> de outros </a:t>
            </a:r>
            <a:r>
              <a:rPr lang="en-US" dirty="0" err="1" smtClean="0"/>
              <a:t>autores</a:t>
            </a:r>
            <a:r>
              <a:rPr lang="en-US" dirty="0" smtClean="0"/>
              <a:t>, </a:t>
            </a:r>
            <a:r>
              <a:rPr lang="en-US" dirty="0" err="1" smtClean="0"/>
              <a:t>tal</a:t>
            </a:r>
            <a:r>
              <a:rPr lang="en-US" dirty="0" smtClean="0"/>
              <a:t> </a:t>
            </a:r>
            <a:r>
              <a:rPr lang="en-US" dirty="0" err="1" smtClean="0"/>
              <a:t>como</a:t>
            </a:r>
            <a:r>
              <a:rPr lang="en-US" dirty="0" smtClean="0"/>
              <a:t>: Andrew Ng.</a:t>
            </a:r>
          </a:p>
          <a:p>
            <a:endParaRPr lang="en-US" dirty="0" smtClean="0"/>
          </a:p>
          <a:p>
            <a:r>
              <a:rPr lang="en-US" dirty="0" smtClean="0"/>
              <a:t>O </a:t>
            </a:r>
            <a:r>
              <a:rPr lang="en-US" dirty="0" err="1" smtClean="0"/>
              <a:t>número</a:t>
            </a:r>
            <a:r>
              <a:rPr lang="en-US" dirty="0" smtClean="0"/>
              <a:t> de </a:t>
            </a:r>
            <a:r>
              <a:rPr lang="en-US" dirty="0" err="1" smtClean="0"/>
              <a:t>tópicos</a:t>
            </a:r>
            <a:r>
              <a:rPr lang="en-US" dirty="0" smtClean="0"/>
              <a:t> </a:t>
            </a:r>
            <a:r>
              <a:rPr lang="en-US" dirty="0" err="1" smtClean="0"/>
              <a:t>afeta</a:t>
            </a:r>
            <a:r>
              <a:rPr lang="en-US" dirty="0" smtClean="0"/>
              <a:t> o </a:t>
            </a:r>
            <a:r>
              <a:rPr lang="en-US" dirty="0" err="1" smtClean="0"/>
              <a:t>resultado</a:t>
            </a:r>
            <a:r>
              <a:rPr lang="en-US" dirty="0" smtClean="0"/>
              <a:t>: </a:t>
            </a:r>
            <a:r>
              <a:rPr lang="en-US" dirty="0" err="1" smtClean="0"/>
              <a:t>poucos</a:t>
            </a:r>
            <a:r>
              <a:rPr lang="en-US" dirty="0" smtClean="0"/>
              <a:t> </a:t>
            </a:r>
            <a:r>
              <a:rPr lang="en-US" dirty="0" err="1" smtClean="0"/>
              <a:t>tópicos</a:t>
            </a:r>
            <a:r>
              <a:rPr lang="en-US" dirty="0" smtClean="0"/>
              <a:t> </a:t>
            </a:r>
            <a:r>
              <a:rPr lang="en-US" dirty="0" err="1" smtClean="0"/>
              <a:t>implicam</a:t>
            </a:r>
            <a:r>
              <a:rPr lang="en-US" dirty="0" smtClean="0"/>
              <a:t> </a:t>
            </a:r>
            <a:r>
              <a:rPr lang="en-US" dirty="0" err="1" smtClean="0"/>
              <a:t>em</a:t>
            </a:r>
            <a:r>
              <a:rPr lang="en-US" dirty="0" smtClean="0"/>
              <a:t> </a:t>
            </a:r>
            <a:r>
              <a:rPr lang="en-US" dirty="0" err="1" smtClean="0"/>
              <a:t>tópicos</a:t>
            </a:r>
            <a:r>
              <a:rPr lang="en-US" dirty="0" smtClean="0"/>
              <a:t> </a:t>
            </a:r>
            <a:r>
              <a:rPr lang="en-US" dirty="0" err="1" smtClean="0"/>
              <a:t>muito</a:t>
            </a:r>
            <a:r>
              <a:rPr lang="en-US" dirty="0" smtClean="0"/>
              <a:t> </a:t>
            </a:r>
            <a:r>
              <a:rPr lang="en-US" dirty="0" err="1" smtClean="0"/>
              <a:t>genéricos</a:t>
            </a:r>
            <a:r>
              <a:rPr lang="en-US" dirty="0" smtClean="0"/>
              <a:t>. </a:t>
            </a:r>
            <a:r>
              <a:rPr lang="en-US" dirty="0" err="1" smtClean="0"/>
              <a:t>Muitos</a:t>
            </a:r>
            <a:r>
              <a:rPr lang="en-US" baseline="0" dirty="0" smtClean="0"/>
              <a:t> </a:t>
            </a:r>
            <a:r>
              <a:rPr lang="en-US" baseline="0" dirty="0" err="1" smtClean="0"/>
              <a:t>tópicos</a:t>
            </a:r>
            <a:r>
              <a:rPr lang="en-US" baseline="0" dirty="0" smtClean="0"/>
              <a:t> </a:t>
            </a:r>
            <a:r>
              <a:rPr lang="en-US" baseline="0" dirty="0" err="1" smtClean="0"/>
              <a:t>implicam</a:t>
            </a:r>
            <a:r>
              <a:rPr lang="en-US" baseline="0" dirty="0" smtClean="0"/>
              <a:t> </a:t>
            </a:r>
            <a:r>
              <a:rPr lang="en-US" baseline="0" dirty="0" err="1" smtClean="0"/>
              <a:t>em</a:t>
            </a:r>
            <a:r>
              <a:rPr lang="en-US" baseline="0" dirty="0" smtClean="0"/>
              <a:t> </a:t>
            </a:r>
            <a:r>
              <a:rPr lang="en-US" baseline="0" dirty="0" err="1" smtClean="0"/>
              <a:t>tópicos</a:t>
            </a:r>
            <a:r>
              <a:rPr lang="en-US" baseline="0" dirty="0" smtClean="0"/>
              <a:t> </a:t>
            </a:r>
            <a:r>
              <a:rPr lang="en-US" baseline="0" dirty="0" err="1" smtClean="0"/>
              <a:t>mais</a:t>
            </a:r>
            <a:r>
              <a:rPr lang="en-US" baseline="0" dirty="0" smtClean="0"/>
              <a:t> </a:t>
            </a:r>
            <a:r>
              <a:rPr lang="en-US" baseline="0" dirty="0" err="1" smtClean="0"/>
              <a:t>detalhados</a:t>
            </a:r>
            <a:r>
              <a:rPr lang="en-US" baseline="0" dirty="0" smtClean="0"/>
              <a:t>, no </a:t>
            </a:r>
            <a:r>
              <a:rPr lang="en-US" baseline="0" dirty="0" err="1" smtClean="0"/>
              <a:t>entanto</a:t>
            </a:r>
            <a:r>
              <a:rPr lang="en-US" baseline="0" dirty="0" smtClean="0"/>
              <a:t>, </a:t>
            </a:r>
            <a:r>
              <a:rPr lang="en-US" baseline="0" dirty="0" err="1" smtClean="0"/>
              <a:t>isso</a:t>
            </a:r>
            <a:r>
              <a:rPr lang="en-US" baseline="0" dirty="0" smtClean="0"/>
              <a:t> </a:t>
            </a:r>
            <a:r>
              <a:rPr lang="en-US" baseline="0" dirty="0" err="1" smtClean="0"/>
              <a:t>aumenta</a:t>
            </a:r>
            <a:r>
              <a:rPr lang="en-US" baseline="0" dirty="0" smtClean="0"/>
              <a:t> </a:t>
            </a:r>
            <a:r>
              <a:rPr lang="en-US" baseline="0" dirty="0" err="1" smtClean="0"/>
              <a:t>tópicos</a:t>
            </a:r>
            <a:r>
              <a:rPr lang="en-US" baseline="0" dirty="0" smtClean="0"/>
              <a:t> </a:t>
            </a:r>
            <a:r>
              <a:rPr lang="en-US" baseline="0" dirty="0" err="1" smtClean="0"/>
              <a:t>duplicados</a:t>
            </a:r>
            <a:r>
              <a:rPr lang="en-US" baseline="0" dirty="0" smtClean="0"/>
              <a:t>.</a:t>
            </a:r>
            <a:endParaRPr lang="en-US" dirty="0"/>
          </a:p>
          <a:p>
            <a:r>
              <a:rPr lang="en-US" dirty="0" err="1" smtClean="0"/>
              <a:t>Deixar</a:t>
            </a:r>
            <a:r>
              <a:rPr lang="en-US" dirty="0" smtClean="0"/>
              <a:t> </a:t>
            </a:r>
            <a:r>
              <a:rPr lang="en-US" dirty="0" err="1" smtClean="0"/>
              <a:t>exemplo</a:t>
            </a:r>
            <a:r>
              <a:rPr lang="en-US" dirty="0" smtClean="0"/>
              <a:t> </a:t>
            </a:r>
            <a:r>
              <a:rPr lang="en-US" dirty="0" err="1" smtClean="0"/>
              <a:t>aberto</a:t>
            </a:r>
            <a:r>
              <a:rPr lang="en-US" dirty="0" smtClean="0"/>
              <a:t> no chrome.</a:t>
            </a:r>
            <a:endParaRPr lang="en-US" dirty="0"/>
          </a:p>
        </p:txBody>
      </p:sp>
    </p:spTree>
    <p:extLst>
      <p:ext uri="{BB962C8B-B14F-4D97-AF65-F5344CB8AC3E}">
        <p14:creationId xmlns:p14="http://schemas.microsoft.com/office/powerpoint/2010/main" val="4008908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2214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Falar</a:t>
            </a:r>
            <a:r>
              <a:rPr lang="pt-BR" baseline="0" dirty="0" smtClean="0"/>
              <a:t> de recursos limitados: tempo, capacidade computacional, mão-de-obra.</a:t>
            </a:r>
          </a:p>
          <a:p>
            <a:r>
              <a:rPr lang="pt-BR" baseline="0" dirty="0" smtClean="0"/>
              <a:t>https://datascienceplus.com/evaluation-of-topic-modeling-topic-coherence/</a:t>
            </a:r>
          </a:p>
        </p:txBody>
      </p:sp>
    </p:spTree>
    <p:extLst>
      <p:ext uri="{BB962C8B-B14F-4D97-AF65-F5344CB8AC3E}">
        <p14:creationId xmlns:p14="http://schemas.microsoft.com/office/powerpoint/2010/main" val="602206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Palavras</a:t>
            </a:r>
            <a:r>
              <a:rPr lang="pt-BR" baseline="0" dirty="0" smtClean="0"/>
              <a:t> é uma ferramenta de PLN (NLP) criada por </a:t>
            </a:r>
            <a:r>
              <a:rPr lang="pt-BR" dirty="0" err="1" smtClean="0"/>
              <a:t>Eckhard</a:t>
            </a:r>
            <a:r>
              <a:rPr lang="pt-BR" dirty="0" smtClean="0"/>
              <a:t> </a:t>
            </a:r>
            <a:r>
              <a:rPr lang="pt-BR" dirty="0" err="1" smtClean="0"/>
              <a:t>Bick</a:t>
            </a:r>
            <a:r>
              <a:rPr lang="pt-BR" dirty="0" smtClean="0"/>
              <a:t>.</a:t>
            </a:r>
          </a:p>
          <a:p>
            <a:r>
              <a:rPr lang="pt-BR" dirty="0" smtClean="0"/>
              <a:t>Haveria muita perda de informação ao usar a alternativa de traduzir, pois já há perda na fase de OCR.</a:t>
            </a:r>
          </a:p>
          <a:p>
            <a:r>
              <a:rPr lang="pt-BR" dirty="0" smtClean="0"/>
              <a:t>Mencionar os nomes duplicados</a:t>
            </a:r>
            <a:r>
              <a:rPr lang="pt-BR" baseline="0" dirty="0" smtClean="0"/>
              <a:t> e a necessidade de fazer análise exploratória para analisar os nomes.</a:t>
            </a:r>
          </a:p>
          <a:p>
            <a:r>
              <a:rPr lang="pt-BR" baseline="0" dirty="0" smtClean="0"/>
              <a:t>Falar de entidade ativa e entidade passiva.</a:t>
            </a:r>
          </a:p>
          <a:p>
            <a:endParaRPr lang="pt-BR" baseline="0" dirty="0" smtClean="0"/>
          </a:p>
          <a:p>
            <a:r>
              <a:rPr lang="pt-BR" baseline="0" dirty="0" smtClean="0"/>
              <a:t>Mostrar o </a:t>
            </a:r>
            <a:r>
              <a:rPr lang="pt-BR" baseline="0" dirty="0" err="1" smtClean="0"/>
              <a:t>dataframe</a:t>
            </a:r>
            <a:r>
              <a:rPr lang="pt-BR" baseline="0" dirty="0" smtClean="0"/>
              <a:t> no código. Falar sobre a maior tolerância a Falsos Positivos para nomes de alta relevância.</a:t>
            </a:r>
            <a:endParaRPr lang="pt-BR" dirty="0"/>
          </a:p>
        </p:txBody>
      </p:sp>
    </p:spTree>
    <p:extLst>
      <p:ext uri="{BB962C8B-B14F-4D97-AF65-F5344CB8AC3E}">
        <p14:creationId xmlns:p14="http://schemas.microsoft.com/office/powerpoint/2010/main" val="77349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Esse</a:t>
            </a:r>
            <a:r>
              <a:rPr lang="pt-BR" baseline="0" dirty="0" smtClean="0"/>
              <a:t> e</a:t>
            </a:r>
            <a:r>
              <a:rPr lang="pt-BR" dirty="0" smtClean="0"/>
              <a:t>xemplo mostra 2 tipos</a:t>
            </a:r>
            <a:r>
              <a:rPr lang="pt-BR" baseline="0" dirty="0" smtClean="0"/>
              <a:t> de entidades: pessoas e locais que referenciam pessoas (mas são semanticamente locais).</a:t>
            </a:r>
          </a:p>
          <a:p>
            <a:endParaRPr lang="pt-BR" dirty="0"/>
          </a:p>
        </p:txBody>
      </p:sp>
    </p:spTree>
    <p:extLst>
      <p:ext uri="{BB962C8B-B14F-4D97-AF65-F5344CB8AC3E}">
        <p14:creationId xmlns:p14="http://schemas.microsoft.com/office/powerpoint/2010/main" val="3319894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Shigeaki</a:t>
            </a:r>
            <a:r>
              <a:rPr lang="pt-BR" baseline="0" dirty="0" smtClean="0"/>
              <a:t> Ueki</a:t>
            </a:r>
            <a:br>
              <a:rPr lang="pt-BR" baseline="0" dirty="0" smtClean="0"/>
            </a:br>
            <a:r>
              <a:rPr lang="pt-BR" baseline="0" dirty="0" smtClean="0"/>
              <a:t>Saraiva Guerreiro</a:t>
            </a:r>
          </a:p>
          <a:p>
            <a:r>
              <a:rPr lang="pt-BR" baseline="0" dirty="0" smtClean="0"/>
              <a:t>Jimmy Carter</a:t>
            </a:r>
          </a:p>
          <a:p>
            <a:endParaRPr lang="pt-BR" baseline="0" dirty="0" smtClean="0"/>
          </a:p>
          <a:p>
            <a:r>
              <a:rPr lang="pt-BR" baseline="0" dirty="0" smtClean="0"/>
              <a:t>Yifan Hu</a:t>
            </a:r>
          </a:p>
          <a:p>
            <a:r>
              <a:rPr lang="pt-BR" baseline="0" dirty="0" smtClean="0"/>
              <a:t>Radial Axis</a:t>
            </a:r>
          </a:p>
          <a:p>
            <a:r>
              <a:rPr lang="pt-BR" baseline="0" dirty="0" smtClean="0"/>
              <a:t>Force Atlas</a:t>
            </a:r>
            <a:endParaRPr lang="en-US" dirty="0"/>
          </a:p>
        </p:txBody>
      </p:sp>
    </p:spTree>
    <p:extLst>
      <p:ext uri="{BB962C8B-B14F-4D97-AF65-F5344CB8AC3E}">
        <p14:creationId xmlns:p14="http://schemas.microsoft.com/office/powerpoint/2010/main" val="2475423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06058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213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Visamos disponibilizar de modo mais</a:t>
            </a:r>
            <a:r>
              <a:rPr lang="pt-BR" baseline="0" dirty="0" smtClean="0"/>
              <a:t> global as ferramentas</a:t>
            </a:r>
          </a:p>
          <a:p>
            <a:r>
              <a:rPr lang="pt-BR" baseline="0" dirty="0" smtClean="0"/>
              <a:t>FALAR das ferramentas.</a:t>
            </a:r>
            <a:endParaRPr lang="pt-BR" dirty="0"/>
          </a:p>
        </p:txBody>
      </p:sp>
    </p:spTree>
    <p:extLst>
      <p:ext uri="{BB962C8B-B14F-4D97-AF65-F5344CB8AC3E}">
        <p14:creationId xmlns:p14="http://schemas.microsoft.com/office/powerpoint/2010/main" val="393731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fld id="{91F6E8A0-E9AE-4A79-BD58-C9208FC5E5F4}" type="slidenum">
              <a:rPr lang="en-US" sz="1200" b="0" i="0" kern="1200" smtClean="0">
                <a:solidFill>
                  <a:schemeClr val="tx1"/>
                </a:solidFill>
                <a:effectLst/>
                <a:latin typeface="+mn-lt"/>
                <a:ea typeface="+mn-ea"/>
                <a:cs typeface="+mn-cs"/>
              </a:rPr>
              <a:t>4</a:t>
            </a:fld>
            <a:r>
              <a:rPr lang="en-US" sz="1200" b="0" i="0" kern="1200" dirty="0" smtClean="0">
                <a:solidFill>
                  <a:schemeClr val="tx1"/>
                </a:solidFill>
                <a:effectLst/>
                <a:latin typeface="+mn-lt"/>
                <a:ea typeface="+mn-ea"/>
                <a:cs typeface="+mn-cs"/>
              </a:rPr>
              <a:t>Main activities: Constitute and preserve a collection of personal archives and oral testimonies important for the understanding of conjunctures, movements, episodes and institutions of recent Brazilian history. It houses the most important collection of personal archives of public figures in the country, including presidents of the republic, ministers of state, managers and policymakers. The collection brings together about 1.3 million textual, photographic, audiovisual and printed documents. A pioneer in oral history methodology in Brazil, the CPDOC has an extensive bank of testimonies of social actors related to politics, the military, science, technocracy, economics, journalism, the intellectual field, the legal field, the third Sector and popular movements. The testimonies total more than 6 thousand hours of recording. more: CPDOC was created to store and produce documentary sources, considered to be relevant for Brazilian History. The institution is reference in researching, organizing and protecting private documents of public figures, which are records of Brazil's political, economic, social and cultural history, as well as the country's foreign relations over time (p 45). You can consult the information free of charge in the CPDOC portal.</a:t>
            </a:r>
            <a:endParaRPr lang="pt-BR" dirty="0"/>
          </a:p>
        </p:txBody>
      </p:sp>
    </p:spTree>
    <p:extLst>
      <p:ext uri="{BB962C8B-B14F-4D97-AF65-F5344CB8AC3E}">
        <p14:creationId xmlns:p14="http://schemas.microsoft.com/office/powerpoint/2010/main" val="3696441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t>Escolhemos os documentos de sua coleção, da série MRE (Ministério das Relações Exteriores) como piloto do projeto de integração de nosso banco de dados com o </a:t>
            </a:r>
            <a:r>
              <a:rPr lang="pt-BR" dirty="0" err="1" smtClean="0"/>
              <a:t>History-Lab</a:t>
            </a:r>
            <a:r>
              <a:rPr lang="pt-BR" dirty="0" smtClean="0"/>
              <a:t> por causa de sua grande interseção com o acervo americano.</a:t>
            </a:r>
          </a:p>
          <a:p>
            <a:endParaRPr lang="pt-BR" dirty="0"/>
          </a:p>
        </p:txBody>
      </p:sp>
    </p:spTree>
    <p:extLst>
      <p:ext uri="{BB962C8B-B14F-4D97-AF65-F5344CB8AC3E}">
        <p14:creationId xmlns:p14="http://schemas.microsoft.com/office/powerpoint/2010/main" val="205061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480288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96370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Digitalização foi feita antes da minha chegada ao projeto. Foi contratada uma</a:t>
            </a:r>
            <a:r>
              <a:rPr lang="pt-BR" baseline="0" dirty="0" smtClean="0"/>
              <a:t> empresa para digitalizar e organizar as imagens</a:t>
            </a:r>
            <a:endParaRPr lang="pt-BR" dirty="0" smtClean="0"/>
          </a:p>
        </p:txBody>
      </p:sp>
    </p:spTree>
    <p:extLst>
      <p:ext uri="{BB962C8B-B14F-4D97-AF65-F5344CB8AC3E}">
        <p14:creationId xmlns:p14="http://schemas.microsoft.com/office/powerpoint/2010/main" val="290151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86727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noFill/>
          <a:ln w="76200" cmpd="sng">
            <a:noFill/>
          </a:ln>
        </p:spPr>
        <p:txBody>
          <a:bodyPr anchor="b"/>
          <a:lstStyle>
            <a:lvl1pPr algn="ctr">
              <a:defRPr sz="6000" b="1">
                <a:solidFill>
                  <a:schemeClr val="bg1"/>
                </a:solidFill>
                <a:latin typeface="Bitter" panose="02000000000000000000" pitchFamily="2" charset="0"/>
              </a:defRPr>
            </a:lvl1pPr>
          </a:lstStyle>
          <a:p>
            <a:r>
              <a:rPr lang="pt-BR" dirty="0" smtClean="0"/>
              <a:t>Clique para editar o título mestre</a:t>
            </a:r>
            <a:endParaRPr lang="pt-BR" dirty="0"/>
          </a:p>
        </p:txBody>
      </p:sp>
      <p:sp>
        <p:nvSpPr>
          <p:cNvPr id="3" name="Subtítulo 2"/>
          <p:cNvSpPr>
            <a:spLocks noGrp="1"/>
          </p:cNvSpPr>
          <p:nvPr>
            <p:ph type="subTitle" idx="1"/>
          </p:nvPr>
        </p:nvSpPr>
        <p:spPr>
          <a:xfrm>
            <a:off x="1524000" y="3602038"/>
            <a:ext cx="9144000" cy="1655762"/>
          </a:xfrm>
          <a:ln w="76200" cmpd="sng">
            <a:noFill/>
          </a:ln>
        </p:spPr>
        <p:txBody>
          <a:bodyPr>
            <a:normAutofit/>
          </a:bodyPr>
          <a:lstStyle>
            <a:lvl1pPr marL="0" indent="0" algn="ctr">
              <a:buNone/>
              <a:defRPr sz="3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Clique para editar o estilo do subtítulo mestre</a:t>
            </a:r>
            <a:endParaRPr lang="pt-BR" dirty="0"/>
          </a:p>
        </p:txBody>
      </p:sp>
      <p:sp>
        <p:nvSpPr>
          <p:cNvPr id="4" name="Espaço Reservado para Data 3"/>
          <p:cNvSpPr>
            <a:spLocks noGrp="1"/>
          </p:cNvSpPr>
          <p:nvPr>
            <p:ph type="dt" sz="half" idx="10"/>
          </p:nvPr>
        </p:nvSpPr>
        <p:spPr/>
        <p:txBody>
          <a:bodyPr/>
          <a:lstStyle/>
          <a:p>
            <a:fld id="{1D9A7E48-E1C7-4B3C-9061-D6BF2537B2DB}" type="datetime1">
              <a:rPr lang="pt-BR" smtClean="0"/>
              <a:t>08/08/2019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95005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F71815EB-FF13-42ED-AAE4-5A3F71CDEF74}" type="datetime1">
              <a:rPr lang="pt-BR" smtClean="0"/>
              <a:t>08/08/2019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3531409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3C4187A-9015-4F9D-850A-7174A83F63FD}" type="datetime1">
              <a:rPr lang="pt-BR" smtClean="0"/>
              <a:t>08/08/2019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246999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noFill/>
          <a:ln w="76200" cap="flat" cmpd="sng">
            <a:noFill/>
            <a:round/>
          </a:ln>
        </p:spPr>
        <p:txBody>
          <a:bodyPr>
            <a:noAutofit/>
          </a:bodyPr>
          <a:lstStyle>
            <a:lvl1pPr algn="ctr">
              <a:defRPr sz="6000" b="1">
                <a:solidFill>
                  <a:schemeClr val="tx1">
                    <a:lumMod val="75000"/>
                    <a:lumOff val="25000"/>
                  </a:schemeClr>
                </a:solidFill>
                <a:latin typeface="Bitter" panose="02000000000000000000" pitchFamily="2" charset="0"/>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ln w="76200" cmpd="sng">
            <a:noFill/>
          </a:ln>
        </p:spPr>
        <p:txBody>
          <a:bodyPr>
            <a:normAutofit/>
          </a:bodyPr>
          <a:lstStyle>
            <a:lvl1pPr>
              <a:defRPr sz="2800">
                <a:solidFill>
                  <a:schemeClr val="tx1">
                    <a:lumMod val="75000"/>
                    <a:lumOff val="25000"/>
                  </a:schemeClr>
                </a:solidFill>
                <a:latin typeface="+mj-lt"/>
              </a:defRPr>
            </a:lvl1pPr>
            <a:lvl2pPr>
              <a:defRPr sz="2800">
                <a:solidFill>
                  <a:schemeClr val="tx1">
                    <a:lumMod val="75000"/>
                    <a:lumOff val="25000"/>
                  </a:schemeClr>
                </a:solidFill>
                <a:latin typeface="+mj-lt"/>
              </a:defRPr>
            </a:lvl2pPr>
            <a:lvl3pPr>
              <a:defRPr sz="2800">
                <a:solidFill>
                  <a:schemeClr val="tx1">
                    <a:lumMod val="75000"/>
                    <a:lumOff val="25000"/>
                  </a:schemeClr>
                </a:solidFill>
                <a:latin typeface="+mj-lt"/>
              </a:defRPr>
            </a:lvl3pPr>
            <a:lvl4pPr>
              <a:defRPr sz="2800">
                <a:solidFill>
                  <a:schemeClr val="tx1">
                    <a:lumMod val="75000"/>
                    <a:lumOff val="25000"/>
                  </a:schemeClr>
                </a:solidFill>
                <a:latin typeface="+mj-lt"/>
              </a:defRPr>
            </a:lvl4pPr>
            <a:lvl5pPr>
              <a:defRPr sz="2800">
                <a:solidFill>
                  <a:schemeClr val="tx1">
                    <a:lumMod val="75000"/>
                    <a:lumOff val="25000"/>
                  </a:schemeClr>
                </a:solidFill>
                <a:latin typeface="+mj-lt"/>
              </a:defRPr>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p:txBody>
          <a:bodyPr/>
          <a:lstStyle/>
          <a:p>
            <a:fld id="{4412CD8E-2022-495E-8721-47E68D017B45}" type="datetime1">
              <a:rPr lang="pt-BR" smtClean="0"/>
              <a:t>08/08/2019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F17E56-845D-4A7A-953E-A42BF8583D65}" type="slidenum">
              <a:rPr lang="pt-BR" smtClean="0"/>
              <a:pPr/>
              <a:t>‹#›</a:t>
            </a:fld>
            <a:endParaRPr lang="pt-BR" dirty="0"/>
          </a:p>
        </p:txBody>
      </p:sp>
      <p:sp>
        <p:nvSpPr>
          <p:cNvPr id="9" name="TextBox 8"/>
          <p:cNvSpPr txBox="1"/>
          <p:nvPr userDrawn="1"/>
        </p:nvSpPr>
        <p:spPr>
          <a:xfrm>
            <a:off x="11207151" y="6408107"/>
            <a:ext cx="415498" cy="261610"/>
          </a:xfrm>
          <a:prstGeom prst="rect">
            <a:avLst/>
          </a:prstGeom>
          <a:noFill/>
        </p:spPr>
        <p:txBody>
          <a:bodyPr wrap="none" rtlCol="0">
            <a:spAutoFit/>
          </a:bodyPr>
          <a:lstStyle/>
          <a:p>
            <a:r>
              <a:rPr lang="pt-BR" sz="1100" baseline="0" dirty="0" smtClean="0">
                <a:solidFill>
                  <a:schemeClr val="bg1">
                    <a:lumMod val="50000"/>
                  </a:schemeClr>
                </a:solidFill>
              </a:rPr>
              <a:t>/ 28</a:t>
            </a:r>
            <a:endParaRPr lang="en-US" sz="1100" dirty="0">
              <a:solidFill>
                <a:schemeClr val="bg1">
                  <a:lumMod val="50000"/>
                </a:schemeClr>
              </a:solidFill>
            </a:endParaRPr>
          </a:p>
        </p:txBody>
      </p:sp>
    </p:spTree>
    <p:extLst>
      <p:ext uri="{BB962C8B-B14F-4D97-AF65-F5344CB8AC3E}">
        <p14:creationId xmlns:p14="http://schemas.microsoft.com/office/powerpoint/2010/main" val="15559765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atin typeface="Bitter" panose="02000000000000000000" pitchFamily="2" charset="0"/>
              </a:defRPr>
            </a:lvl1p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32583089-CE05-4BE6-88F6-886CC9564002}" type="datetime1">
              <a:rPr lang="pt-BR" smtClean="0"/>
              <a:t>08/08/2019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F17E56-845D-4A7A-953E-A42BF8583D65}" type="slidenum">
              <a:rPr lang="pt-BR" smtClean="0"/>
              <a:pPr/>
              <a:t>‹#›</a:t>
            </a:fld>
            <a:endParaRPr lang="pt-BR" dirty="0"/>
          </a:p>
        </p:txBody>
      </p:sp>
    </p:spTree>
    <p:extLst>
      <p:ext uri="{BB962C8B-B14F-4D97-AF65-F5344CB8AC3E}">
        <p14:creationId xmlns:p14="http://schemas.microsoft.com/office/powerpoint/2010/main" val="1892033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5E909F25-8172-48D4-91B8-B3E1E781489B}" type="datetime1">
              <a:rPr lang="pt-BR" smtClean="0"/>
              <a:t>08/08/2019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477308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7FB63ABF-FF12-4F5F-84DE-179D330B417B}" type="datetime1">
              <a:rPr lang="pt-BR" smtClean="0"/>
              <a:t>08/08/2019</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4053790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0C5C2F85-BCAA-4B03-BD37-6F550D1F87BC}" type="datetime1">
              <a:rPr lang="pt-BR" smtClean="0"/>
              <a:t>08/08/2019</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1353304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A07CD35-9F7B-46E3-B2F8-39924B7E3F52}" type="datetime1">
              <a:rPr lang="pt-BR" smtClean="0"/>
              <a:t>08/08/2019</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139807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5FF0BC42-E3E1-4BAC-8BF1-D0D92B4102B7}" type="datetime1">
              <a:rPr lang="pt-BR" smtClean="0"/>
              <a:t>08/08/2019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3811669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9970DA37-A6DF-4013-935E-F4F4E790ACFA}" type="datetime1">
              <a:rPr lang="pt-BR" smtClean="0"/>
              <a:t>08/08/2019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F17E56-845D-4A7A-953E-A42BF8583D65}" type="slidenum">
              <a:rPr lang="pt-BR" smtClean="0"/>
              <a:t>‹#›</a:t>
            </a:fld>
            <a:endParaRPr lang="pt-BR"/>
          </a:p>
        </p:txBody>
      </p:sp>
    </p:spTree>
    <p:extLst>
      <p:ext uri="{BB962C8B-B14F-4D97-AF65-F5344CB8AC3E}">
        <p14:creationId xmlns:p14="http://schemas.microsoft.com/office/powerpoint/2010/main" val="607533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F87A8F-94D9-42D4-B090-E0BEC9EE9ED3}" type="datetime1">
              <a:rPr lang="pt-BR" smtClean="0"/>
              <a:t>08/08/2019</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17E56-845D-4A7A-953E-A42BF8583D65}" type="slidenum">
              <a:rPr lang="pt-BR" smtClean="0"/>
              <a:pPr/>
              <a:t>‹#›</a:t>
            </a:fld>
            <a:r>
              <a:rPr lang="pt-BR" dirty="0" smtClean="0"/>
              <a:t> de 22</a:t>
            </a:r>
            <a:endParaRPr lang="pt-BR" dirty="0"/>
          </a:p>
        </p:txBody>
      </p:sp>
    </p:spTree>
    <p:extLst>
      <p:ext uri="{BB962C8B-B14F-4D97-AF65-F5344CB8AC3E}">
        <p14:creationId xmlns:p14="http://schemas.microsoft.com/office/powerpoint/2010/main" val="2127039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6000" b="1" kern="1200">
          <a:solidFill>
            <a:schemeClr val="tx1">
              <a:lumMod val="85000"/>
              <a:lumOff val="15000"/>
            </a:schemeClr>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85000"/>
              <a:lumOff val="15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85000"/>
              <a:lumOff val="15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85000"/>
              <a:lumOff val="15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lumMod val="85000"/>
              <a:lumOff val="1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python.org/2/library/re.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regex101.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pyldavis_output_100topics_rs00.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hyperlink" Target="http://svn.aksw.org/papers/2015/WSDM_Topic_Evaluation/public.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vision" TargetMode="External"/><Relationship Id="rId2" Type="http://schemas.openxmlformats.org/officeDocument/2006/relationships/hyperlink" Target="https://github.com/rsouza/text-learning-tools/blob/master/notebooks/tesseract_ocr.ipynb" TargetMode="External"/><Relationship Id="rId1" Type="http://schemas.openxmlformats.org/officeDocument/2006/relationships/slideLayout" Target="../slideLayouts/slideLayout2.xml"/><Relationship Id="rId4" Type="http://schemas.openxmlformats.org/officeDocument/2006/relationships/hyperlink" Target="https://transkribus.eu/Transkribu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4478"/>
            <a:ext cx="12192000" cy="8064500"/>
          </a:xfrm>
          <a:prstGeom prst="rect">
            <a:avLst/>
          </a:prstGeom>
          <a:noFill/>
          <a:ln w="76200" cmpd="sng">
            <a:noFill/>
          </a:ln>
          <a:effectLst>
            <a:outerShdw blurRad="50800" dist="50800" dir="5400000" algn="ctr" rotWithShape="0">
              <a:srgbClr val="000000"/>
            </a:outerShdw>
          </a:effectLst>
        </p:spPr>
      </p:pic>
      <p:sp>
        <p:nvSpPr>
          <p:cNvPr id="2" name="Título 1"/>
          <p:cNvSpPr>
            <a:spLocks noGrp="1"/>
          </p:cNvSpPr>
          <p:nvPr>
            <p:ph type="ctrTitle"/>
          </p:nvPr>
        </p:nvSpPr>
        <p:spPr>
          <a:xfrm>
            <a:off x="0" y="-293298"/>
            <a:ext cx="7966710" cy="7083319"/>
          </a:xfrm>
          <a:solidFill>
            <a:schemeClr val="tx1">
              <a:lumMod val="75000"/>
              <a:lumOff val="25000"/>
              <a:alpha val="78000"/>
            </a:schemeClr>
          </a:solidFill>
          <a:ln>
            <a:noFill/>
          </a:ln>
        </p:spPr>
        <p:txBody>
          <a:bodyPr anchor="t">
            <a:noAutofit/>
          </a:bodyPr>
          <a:lstStyle/>
          <a:p>
            <a:r>
              <a:rPr lang="en-US" sz="5400" dirty="0" smtClean="0"/>
              <a:t/>
            </a:r>
            <a:br>
              <a:rPr lang="en-US" sz="5400" dirty="0" smtClean="0"/>
            </a:br>
            <a:r>
              <a:rPr lang="pt-BR" sz="4000" dirty="0" smtClean="0"/>
              <a:t>Text data</a:t>
            </a:r>
            <a:r>
              <a:rPr lang="pt-BR" sz="3500" b="0" dirty="0" smtClean="0"/>
              <a:t/>
            </a:r>
            <a:br>
              <a:rPr lang="pt-BR" sz="3500" b="0" dirty="0" smtClean="0"/>
            </a:br>
            <a:r>
              <a:rPr lang="pt-BR" sz="2500" b="0" i="1" dirty="0" smtClean="0"/>
              <a:t>sobress</a:t>
            </a:r>
            <a:r>
              <a:rPr lang="en-US" sz="4400" dirty="0" smtClean="0"/>
              <a:t/>
            </a:r>
            <a:br>
              <a:rPr lang="en-US" sz="4400" dirty="0" smtClean="0"/>
            </a:br>
            <a:r>
              <a:rPr lang="pt-BR" sz="4400" dirty="0"/>
              <a:t>•</a:t>
            </a:r>
            <a:r>
              <a:rPr lang="en-US" sz="4400" dirty="0" smtClean="0"/>
              <a:t/>
            </a:r>
            <a:br>
              <a:rPr lang="en-US" sz="4400" dirty="0" smtClean="0"/>
            </a:br>
            <a:r>
              <a:rPr lang="en-US" sz="2800" b="0" dirty="0" smtClean="0"/>
              <a:t>Hugo </a:t>
            </a:r>
            <a:r>
              <a:rPr lang="en-US" sz="2800" b="0" dirty="0" err="1" smtClean="0"/>
              <a:t>Barreto</a:t>
            </a:r>
            <a:r>
              <a:rPr lang="en-US" sz="2800" b="0" dirty="0" smtClean="0"/>
              <a:t/>
            </a:r>
            <a:br>
              <a:rPr lang="en-US" sz="2800" b="0" dirty="0" smtClean="0"/>
            </a:br>
            <a:r>
              <a:rPr lang="en-US" sz="2800" b="0" dirty="0" smtClean="0"/>
              <a:t>Marcelo </a:t>
            </a:r>
            <a:r>
              <a:rPr lang="en-US" sz="2800" b="0" dirty="0" smtClean="0"/>
              <a:t>B. </a:t>
            </a:r>
            <a:r>
              <a:rPr lang="en-US" sz="2800" b="0" dirty="0" err="1" smtClean="0"/>
              <a:t>Barata</a:t>
            </a:r>
            <a:r>
              <a:rPr lang="en-US" sz="2800" b="0" dirty="0" smtClean="0"/>
              <a:t> </a:t>
            </a:r>
            <a:r>
              <a:rPr lang="en-US" sz="2800" b="0" dirty="0"/>
              <a:t>Ribeiro </a:t>
            </a:r>
            <a:r>
              <a:rPr lang="en-US" sz="2800" b="0" dirty="0" smtClean="0"/>
              <a:t/>
            </a:r>
            <a:br>
              <a:rPr lang="en-US" sz="2800" b="0" dirty="0" smtClean="0"/>
            </a:br>
            <a:r>
              <a:rPr lang="pt-BR" sz="5400" dirty="0" smtClean="0">
                <a:ea typeface="Arial Unicode MS" panose="020B0604020202020204" pitchFamily="34" charset="-128"/>
                <a:cs typeface="Arial Unicode MS" panose="020B0604020202020204" pitchFamily="34" charset="-128"/>
              </a:rPr>
              <a:t/>
            </a:r>
            <a:br>
              <a:rPr lang="pt-BR" sz="5400" dirty="0" smtClean="0">
                <a:ea typeface="Arial Unicode MS" panose="020B0604020202020204" pitchFamily="34" charset="-128"/>
                <a:cs typeface="Arial Unicode MS" panose="020B0604020202020204" pitchFamily="34" charset="-128"/>
              </a:rPr>
            </a:br>
            <a:endParaRPr lang="pt-BR" sz="5400" b="1" dirty="0">
              <a:ea typeface="Arial Unicode MS" panose="020B0604020202020204" pitchFamily="34" charset="-128"/>
              <a:cs typeface="Arial Unicode MS" panose="020B0604020202020204" pitchFamily="34" charset="-128"/>
            </a:endParaRPr>
          </a:p>
        </p:txBody>
      </p:sp>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91" y="4909786"/>
            <a:ext cx="4914900" cy="1685925"/>
          </a:xfrm>
          <a:prstGeom prst="rect">
            <a:avLst/>
          </a:prstGeom>
        </p:spPr>
      </p:pic>
    </p:spTree>
    <p:extLst>
      <p:ext uri="{BB962C8B-B14F-4D97-AF65-F5344CB8AC3E}">
        <p14:creationId xmlns:p14="http://schemas.microsoft.com/office/powerpoint/2010/main" val="36747510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3383" y="0"/>
            <a:ext cx="6065233" cy="6858000"/>
          </a:xfrm>
          <a:prstGeom prst="rect">
            <a:avLst/>
          </a:prstGeom>
        </p:spPr>
      </p:pic>
      <p:sp>
        <p:nvSpPr>
          <p:cNvPr id="2" name="Slide Number Placeholder 1"/>
          <p:cNvSpPr>
            <a:spLocks noGrp="1"/>
          </p:cNvSpPr>
          <p:nvPr>
            <p:ph type="sldNum" sz="quarter" idx="12"/>
          </p:nvPr>
        </p:nvSpPr>
        <p:spPr/>
        <p:txBody>
          <a:bodyPr/>
          <a:lstStyle/>
          <a:p>
            <a:fld id="{CFF17E56-845D-4A7A-953E-A42BF8583D65}" type="slidenum">
              <a:rPr lang="pt-BR" smtClean="0"/>
              <a:t>10</a:t>
            </a:fld>
            <a:endParaRPr lang="pt-BR"/>
          </a:p>
        </p:txBody>
      </p:sp>
    </p:spTree>
    <p:extLst>
      <p:ext uri="{BB962C8B-B14F-4D97-AF65-F5344CB8AC3E}">
        <p14:creationId xmlns:p14="http://schemas.microsoft.com/office/powerpoint/2010/main" val="9913049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58189"/>
            <a:ext cx="4274820" cy="6699811"/>
          </a:xfrm>
        </p:spPr>
      </p:pic>
      <p:sp>
        <p:nvSpPr>
          <p:cNvPr id="4" name="Slide Number Placeholder 3"/>
          <p:cNvSpPr>
            <a:spLocks noGrp="1"/>
          </p:cNvSpPr>
          <p:nvPr>
            <p:ph type="sldNum" sz="quarter" idx="12"/>
          </p:nvPr>
        </p:nvSpPr>
        <p:spPr/>
        <p:txBody>
          <a:bodyPr/>
          <a:lstStyle/>
          <a:p>
            <a:fld id="{CFF17E56-845D-4A7A-953E-A42BF8583D65}" type="slidenum">
              <a:rPr lang="pt-BR" smtClean="0"/>
              <a:pPr/>
              <a:t>11</a:t>
            </a:fld>
            <a:endParaRPr lang="pt-B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120" y="-296733"/>
            <a:ext cx="5223510" cy="7361246"/>
          </a:xfrm>
          <a:prstGeom prst="rect">
            <a:avLst/>
          </a:prstGeom>
        </p:spPr>
      </p:pic>
    </p:spTree>
    <p:extLst>
      <p:ext uri="{BB962C8B-B14F-4D97-AF65-F5344CB8AC3E}">
        <p14:creationId xmlns:p14="http://schemas.microsoft.com/office/powerpoint/2010/main" val="3309833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7175" y="254000"/>
            <a:ext cx="9017356" cy="5973763"/>
          </a:xfrm>
        </p:spPr>
      </p:pic>
      <p:sp>
        <p:nvSpPr>
          <p:cNvPr id="2" name="Slide Number Placeholder 1"/>
          <p:cNvSpPr>
            <a:spLocks noGrp="1"/>
          </p:cNvSpPr>
          <p:nvPr>
            <p:ph type="sldNum" sz="quarter" idx="12"/>
          </p:nvPr>
        </p:nvSpPr>
        <p:spPr/>
        <p:txBody>
          <a:bodyPr/>
          <a:lstStyle/>
          <a:p>
            <a:fld id="{CFF17E56-845D-4A7A-953E-A42BF8583D65}" type="slidenum">
              <a:rPr lang="pt-BR" smtClean="0"/>
              <a:t>12</a:t>
            </a:fld>
            <a:endParaRPr lang="pt-BR"/>
          </a:p>
        </p:txBody>
      </p:sp>
    </p:spTree>
    <p:extLst>
      <p:ext uri="{BB962C8B-B14F-4D97-AF65-F5344CB8AC3E}">
        <p14:creationId xmlns:p14="http://schemas.microsoft.com/office/powerpoint/2010/main" val="37699248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Limpeza de Dados</a:t>
            </a:r>
            <a:endParaRPr lang="pt-BR" dirty="0"/>
          </a:p>
        </p:txBody>
      </p:sp>
      <p:sp>
        <p:nvSpPr>
          <p:cNvPr id="3" name="Espaço Reservado para Conteúdo 2"/>
          <p:cNvSpPr>
            <a:spLocks noGrp="1"/>
          </p:cNvSpPr>
          <p:nvPr>
            <p:ph idx="1"/>
          </p:nvPr>
        </p:nvSpPr>
        <p:spPr>
          <a:xfrm>
            <a:off x="838200" y="1825625"/>
            <a:ext cx="10515600" cy="4351338"/>
          </a:xfrm>
        </p:spPr>
        <p:txBody>
          <a:bodyPr>
            <a:normAutofit/>
          </a:bodyPr>
          <a:lstStyle/>
          <a:p>
            <a:r>
              <a:rPr lang="pt-BR" dirty="0" smtClean="0"/>
              <a:t>Análise exploratória de dados: detecção de idiomas, percentual de sujeira.</a:t>
            </a:r>
          </a:p>
          <a:p>
            <a:pPr lvl="0"/>
            <a:r>
              <a:rPr lang="pt-BR" dirty="0" smtClean="0"/>
              <a:t>Formas de limpar dados:</a:t>
            </a:r>
          </a:p>
          <a:p>
            <a:pPr lvl="1"/>
            <a:r>
              <a:rPr lang="pt-BR" dirty="0" smtClean="0"/>
              <a:t>expressões </a:t>
            </a:r>
            <a:r>
              <a:rPr lang="pt-BR" dirty="0"/>
              <a:t>regulares (regex).</a:t>
            </a:r>
          </a:p>
          <a:p>
            <a:pPr lvl="2"/>
            <a:r>
              <a:rPr lang="pt-BR" dirty="0" smtClean="0">
                <a:hlinkClick r:id="rId3"/>
              </a:rPr>
              <a:t>docs.python.org/2/library/re.html</a:t>
            </a:r>
            <a:endParaRPr lang="pt-BR" dirty="0"/>
          </a:p>
          <a:p>
            <a:pPr lvl="2"/>
            <a:r>
              <a:rPr lang="pt-BR" dirty="0" smtClean="0">
                <a:hlinkClick r:id="rId4"/>
              </a:rPr>
              <a:t>Regex101</a:t>
            </a:r>
            <a:endParaRPr lang="pt-BR" dirty="0" smtClean="0"/>
          </a:p>
          <a:p>
            <a:pPr lvl="1"/>
            <a:r>
              <a:rPr lang="pt-BR" dirty="0" smtClean="0">
                <a:ea typeface="Arial Unicode MS" panose="020B0604020202020204" pitchFamily="34" charset="-128"/>
                <a:cs typeface="Arial Unicode MS" panose="020B0604020202020204" pitchFamily="34" charset="-128"/>
              </a:rPr>
              <a:t>Soundex</a:t>
            </a:r>
          </a:p>
          <a:p>
            <a:pPr lvl="1"/>
            <a:r>
              <a:rPr lang="pt-BR" dirty="0" smtClean="0">
                <a:ea typeface="Arial Unicode MS" panose="020B0604020202020204" pitchFamily="34" charset="-128"/>
                <a:cs typeface="Arial Unicode MS" panose="020B0604020202020204" pitchFamily="34" charset="-128"/>
              </a:rPr>
              <a:t>enchant</a:t>
            </a:r>
          </a:p>
          <a:p>
            <a:pPr lvl="1"/>
            <a:endParaRPr lang="pt-BR" dirty="0" smtClean="0">
              <a:ea typeface="Arial Unicode MS" panose="020B0604020202020204" pitchFamily="34" charset="-128"/>
              <a:cs typeface="Arial Unicode MS" panose="020B0604020202020204" pitchFamily="34" charset="-128"/>
            </a:endParaRPr>
          </a:p>
        </p:txBody>
      </p:sp>
      <p:sp>
        <p:nvSpPr>
          <p:cNvPr id="4" name="Slide Number Placeholder 3"/>
          <p:cNvSpPr>
            <a:spLocks noGrp="1"/>
          </p:cNvSpPr>
          <p:nvPr>
            <p:ph type="sldNum" sz="quarter" idx="12"/>
          </p:nvPr>
        </p:nvSpPr>
        <p:spPr/>
        <p:txBody>
          <a:bodyPr/>
          <a:lstStyle/>
          <a:p>
            <a:fld id="{CFF17E56-845D-4A7A-953E-A42BF8583D65}" type="slidenum">
              <a:rPr lang="pt-BR" smtClean="0"/>
              <a:t>13</a:t>
            </a:fld>
            <a:endParaRPr lang="pt-BR"/>
          </a:p>
        </p:txBody>
      </p:sp>
    </p:spTree>
    <p:extLst>
      <p:ext uri="{BB962C8B-B14F-4D97-AF65-F5344CB8AC3E}">
        <p14:creationId xmlns:p14="http://schemas.microsoft.com/office/powerpoint/2010/main" val="112418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764254"/>
            <a:ext cx="4112344" cy="4351338"/>
          </a:xfrm>
        </p:spPr>
      </p:pic>
      <p:sp>
        <p:nvSpPr>
          <p:cNvPr id="7" name="CaixaDeTexto 6"/>
          <p:cNvSpPr txBox="1"/>
          <p:nvPr/>
        </p:nvSpPr>
        <p:spPr>
          <a:xfrm>
            <a:off x="1638092" y="394922"/>
            <a:ext cx="1439946" cy="369332"/>
          </a:xfrm>
          <a:prstGeom prst="rect">
            <a:avLst/>
          </a:prstGeom>
          <a:noFill/>
        </p:spPr>
        <p:txBody>
          <a:bodyPr wrap="none" rtlCol="0">
            <a:spAutoFit/>
          </a:bodyPr>
          <a:lstStyle/>
          <a:p>
            <a:pPr algn="ctr"/>
            <a:r>
              <a:rPr lang="pt-BR" dirty="0" smtClean="0">
                <a:solidFill>
                  <a:schemeClr val="bg1"/>
                </a:solidFill>
              </a:rPr>
              <a:t>Texto original</a:t>
            </a:r>
            <a:endParaRPr lang="pt-BR" dirty="0">
              <a:solidFill>
                <a:schemeClr val="bg1"/>
              </a:solidFill>
            </a:endParaRPr>
          </a:p>
        </p:txBody>
      </p:sp>
      <p:sp>
        <p:nvSpPr>
          <p:cNvPr id="8" name="CaixaDeTexto 7"/>
          <p:cNvSpPr txBox="1"/>
          <p:nvPr/>
        </p:nvSpPr>
        <p:spPr>
          <a:xfrm>
            <a:off x="8080296" y="421544"/>
            <a:ext cx="585417" cy="369332"/>
          </a:xfrm>
          <a:prstGeom prst="rect">
            <a:avLst/>
          </a:prstGeom>
          <a:noFill/>
        </p:spPr>
        <p:txBody>
          <a:bodyPr wrap="none" rtlCol="0">
            <a:spAutoFit/>
          </a:bodyPr>
          <a:lstStyle/>
          <a:p>
            <a:pPr algn="ctr"/>
            <a:r>
              <a:rPr lang="pt-BR" dirty="0" smtClean="0">
                <a:solidFill>
                  <a:schemeClr val="bg1"/>
                </a:solidFill>
              </a:rPr>
              <a:t>OCR</a:t>
            </a:r>
            <a:endParaRPr lang="pt-BR" dirty="0">
              <a:solidFill>
                <a:schemeClr val="bg1"/>
              </a:solidFill>
            </a:endParaRPr>
          </a:p>
        </p:txBody>
      </p:sp>
      <p:sp>
        <p:nvSpPr>
          <p:cNvPr id="9" name="CaixaDeTexto 8"/>
          <p:cNvSpPr txBox="1"/>
          <p:nvPr/>
        </p:nvSpPr>
        <p:spPr>
          <a:xfrm>
            <a:off x="7894525" y="3448524"/>
            <a:ext cx="952825" cy="369332"/>
          </a:xfrm>
          <a:prstGeom prst="rect">
            <a:avLst/>
          </a:prstGeom>
          <a:noFill/>
        </p:spPr>
        <p:txBody>
          <a:bodyPr wrap="none" rtlCol="0">
            <a:spAutoFit/>
          </a:bodyPr>
          <a:lstStyle/>
          <a:p>
            <a:pPr algn="ctr"/>
            <a:r>
              <a:rPr lang="pt-BR" dirty="0" smtClean="0">
                <a:solidFill>
                  <a:schemeClr val="bg1"/>
                </a:solidFill>
              </a:rPr>
              <a:t>Limpeza</a:t>
            </a:r>
            <a:endParaRPr lang="pt-BR" dirty="0">
              <a:solidFill>
                <a:schemeClr val="bg1"/>
              </a:solidFill>
            </a:endParaRPr>
          </a:p>
        </p:txBody>
      </p:sp>
      <p:sp>
        <p:nvSpPr>
          <p:cNvPr id="13" name="Seta para a direita 12"/>
          <p:cNvSpPr/>
          <p:nvPr/>
        </p:nvSpPr>
        <p:spPr>
          <a:xfrm rot="5400000">
            <a:off x="8220500" y="3064336"/>
            <a:ext cx="305008"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spaço Reservado para Conteúdo 2"/>
          <p:cNvSpPr txBox="1">
            <a:spLocks/>
          </p:cNvSpPr>
          <p:nvPr/>
        </p:nvSpPr>
        <p:spPr>
          <a:xfrm>
            <a:off x="4861027" y="749617"/>
            <a:ext cx="7019822" cy="2320555"/>
          </a:xfrm>
          <a:prstGeom prst="rect">
            <a:avLst/>
          </a:prstGeom>
          <a:ln w="762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pt-BR" dirty="0" smtClean="0"/>
          </a:p>
        </p:txBody>
      </p:sp>
      <p:sp>
        <p:nvSpPr>
          <p:cNvPr id="12" name="Seta para a direita 11"/>
          <p:cNvSpPr/>
          <p:nvPr/>
        </p:nvSpPr>
        <p:spPr>
          <a:xfrm>
            <a:off x="4510875" y="1680972"/>
            <a:ext cx="305008"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1027" y="3503000"/>
            <a:ext cx="7330973" cy="2087733"/>
          </a:xfrm>
          <a:prstGeom prst="rect">
            <a:avLst/>
          </a:prstGeom>
        </p:spPr>
      </p:pic>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027" y="467661"/>
            <a:ext cx="7330973" cy="2533959"/>
          </a:xfrm>
          <a:prstGeom prst="rect">
            <a:avLst/>
          </a:prstGeom>
        </p:spPr>
      </p:pic>
      <p:sp>
        <p:nvSpPr>
          <p:cNvPr id="2" name="Slide Number Placeholder 1"/>
          <p:cNvSpPr>
            <a:spLocks noGrp="1"/>
          </p:cNvSpPr>
          <p:nvPr>
            <p:ph type="sldNum" sz="quarter" idx="12"/>
          </p:nvPr>
        </p:nvSpPr>
        <p:spPr/>
        <p:txBody>
          <a:bodyPr/>
          <a:lstStyle/>
          <a:p>
            <a:fld id="{CFF17E56-845D-4A7A-953E-A42BF8583D65}" type="slidenum">
              <a:rPr lang="pt-BR" smtClean="0"/>
              <a:t>14</a:t>
            </a:fld>
            <a:endParaRPr lang="pt-BR"/>
          </a:p>
        </p:txBody>
      </p:sp>
    </p:spTree>
    <p:extLst>
      <p:ext uri="{BB962C8B-B14F-4D97-AF65-F5344CB8AC3E}">
        <p14:creationId xmlns:p14="http://schemas.microsoft.com/office/powerpoint/2010/main" val="37626125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Modelagem de </a:t>
            </a:r>
            <a:r>
              <a:rPr lang="pt-BR" dirty="0" smtClean="0"/>
              <a:t>Tópicos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3520" y="1825625"/>
            <a:ext cx="7844960" cy="4351338"/>
          </a:xfrm>
        </p:spPr>
      </p:pic>
      <p:sp>
        <p:nvSpPr>
          <p:cNvPr id="4" name="Slide Number Placeholder 3"/>
          <p:cNvSpPr>
            <a:spLocks noGrp="1"/>
          </p:cNvSpPr>
          <p:nvPr>
            <p:ph type="sldNum" sz="quarter" idx="12"/>
          </p:nvPr>
        </p:nvSpPr>
        <p:spPr/>
        <p:txBody>
          <a:bodyPr/>
          <a:lstStyle/>
          <a:p>
            <a:fld id="{CFF17E56-845D-4A7A-953E-A42BF8583D65}" type="slidenum">
              <a:rPr lang="pt-BR" smtClean="0"/>
              <a:pPr/>
              <a:t>15</a:t>
            </a:fld>
            <a:endParaRPr lang="pt-BR" dirty="0"/>
          </a:p>
        </p:txBody>
      </p:sp>
    </p:spTree>
    <p:extLst>
      <p:ext uri="{BB962C8B-B14F-4D97-AF65-F5344CB8AC3E}">
        <p14:creationId xmlns:p14="http://schemas.microsoft.com/office/powerpoint/2010/main" val="3986761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Modelagem de Tópicos</a:t>
            </a:r>
            <a:endParaRPr lang="pt-BR"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5575" y="1757999"/>
            <a:ext cx="5775649" cy="4351338"/>
          </a:xfrm>
        </p:spPr>
      </p:pic>
      <p:sp>
        <p:nvSpPr>
          <p:cNvPr id="4" name="Espaço Reservado para Número de Slide 3"/>
          <p:cNvSpPr>
            <a:spLocks noGrp="1"/>
          </p:cNvSpPr>
          <p:nvPr>
            <p:ph type="sldNum" sz="quarter" idx="12"/>
          </p:nvPr>
        </p:nvSpPr>
        <p:spPr/>
        <p:txBody>
          <a:bodyPr/>
          <a:lstStyle/>
          <a:p>
            <a:fld id="{CFF17E56-845D-4A7A-953E-A42BF8583D65}" type="slidenum">
              <a:rPr lang="pt-BR" smtClean="0"/>
              <a:pPr/>
              <a:t>16</a:t>
            </a:fld>
            <a:endParaRPr lang="pt-BR" dirty="0"/>
          </a:p>
        </p:txBody>
      </p:sp>
      <p:pic>
        <p:nvPicPr>
          <p:cNvPr id="7" name="Picture 6"/>
          <p:cNvPicPr>
            <a:picLocks noChangeAspect="1"/>
          </p:cNvPicPr>
          <p:nvPr/>
        </p:nvPicPr>
        <p:blipFill>
          <a:blip r:embed="rId3"/>
          <a:stretch>
            <a:fillRect/>
          </a:stretch>
        </p:blipFill>
        <p:spPr>
          <a:xfrm>
            <a:off x="1735205" y="2410192"/>
            <a:ext cx="2188950" cy="3046951"/>
          </a:xfrm>
          <a:prstGeom prst="rect">
            <a:avLst/>
          </a:prstGeom>
        </p:spPr>
      </p:pic>
    </p:spTree>
    <p:extLst>
      <p:ext uri="{BB962C8B-B14F-4D97-AF65-F5344CB8AC3E}">
        <p14:creationId xmlns:p14="http://schemas.microsoft.com/office/powerpoint/2010/main" val="40595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Modelagem de Tópicos</a:t>
            </a:r>
            <a:endParaRPr lang="pt-BR" dirty="0"/>
          </a:p>
        </p:txBody>
      </p:sp>
      <p:sp>
        <p:nvSpPr>
          <p:cNvPr id="3" name="Espaço Reservado para Conteúdo 2"/>
          <p:cNvSpPr>
            <a:spLocks noGrp="1"/>
          </p:cNvSpPr>
          <p:nvPr>
            <p:ph idx="1"/>
          </p:nvPr>
        </p:nvSpPr>
        <p:spPr>
          <a:xfrm>
            <a:off x="838200" y="1825625"/>
            <a:ext cx="10515600" cy="4766903"/>
          </a:xfrm>
        </p:spPr>
        <p:txBody>
          <a:bodyPr>
            <a:normAutofit/>
          </a:bodyPr>
          <a:lstStyle/>
          <a:p>
            <a:r>
              <a:rPr lang="pt-BR" dirty="0" smtClean="0"/>
              <a:t>Para a </a:t>
            </a:r>
            <a:r>
              <a:rPr lang="pt-BR" dirty="0"/>
              <a:t>modelagem de </a:t>
            </a:r>
            <a:r>
              <a:rPr lang="pt-BR" dirty="0" smtClean="0"/>
              <a:t>tópicos, foi utilizado </a:t>
            </a:r>
            <a:r>
              <a:rPr lang="pt-BR" dirty="0"/>
              <a:t>o LDA (Latent Dirichlet Allocation), </a:t>
            </a:r>
            <a:r>
              <a:rPr lang="pt-BR" dirty="0" smtClean="0"/>
              <a:t>método criado por David Blei. </a:t>
            </a:r>
            <a:endParaRPr lang="pt-BR" dirty="0"/>
          </a:p>
          <a:p>
            <a:r>
              <a:rPr lang="pt-BR" dirty="0" smtClean="0"/>
              <a:t>Ferramentas utilizadas: gensim e pyLDAvis (ambos são pacotes do Python).</a:t>
            </a:r>
          </a:p>
          <a:p>
            <a:r>
              <a:rPr lang="pt-BR" dirty="0" smtClean="0"/>
              <a:t>Diversos testes com os parâmetros da modelagem, principalmente com o número de tópicos.</a:t>
            </a:r>
          </a:p>
          <a:p>
            <a:r>
              <a:rPr lang="pt-BR" dirty="0" smtClean="0"/>
              <a:t>Alternativas: HDP e LSI.</a:t>
            </a:r>
          </a:p>
        </p:txBody>
      </p:sp>
      <p:sp>
        <p:nvSpPr>
          <p:cNvPr id="4" name="Slide Number Placeholder 3"/>
          <p:cNvSpPr>
            <a:spLocks noGrp="1"/>
          </p:cNvSpPr>
          <p:nvPr>
            <p:ph type="sldNum" sz="quarter" idx="12"/>
          </p:nvPr>
        </p:nvSpPr>
        <p:spPr/>
        <p:txBody>
          <a:bodyPr/>
          <a:lstStyle/>
          <a:p>
            <a:fld id="{CFF17E56-845D-4A7A-953E-A42BF8583D65}" type="slidenum">
              <a:rPr lang="pt-BR" smtClean="0"/>
              <a:t>17</a:t>
            </a:fld>
            <a:endParaRPr lang="pt-BR"/>
          </a:p>
        </p:txBody>
      </p:sp>
    </p:spTree>
    <p:extLst>
      <p:ext uri="{BB962C8B-B14F-4D97-AF65-F5344CB8AC3E}">
        <p14:creationId xmlns:p14="http://schemas.microsoft.com/office/powerpoint/2010/main" val="12813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00" y="-11430"/>
            <a:ext cx="10882859" cy="6858000"/>
          </a:xfrm>
          <a:prstGeom prst="rect">
            <a:avLst/>
          </a:prstGeom>
        </p:spPr>
      </p:pic>
    </p:spTree>
    <p:extLst>
      <p:ext uri="{BB962C8B-B14F-4D97-AF65-F5344CB8AC3E}">
        <p14:creationId xmlns:p14="http://schemas.microsoft.com/office/powerpoint/2010/main" val="25532894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Validação</a:t>
            </a:r>
            <a:endParaRPr lang="pt-BR" dirty="0"/>
          </a:p>
        </p:txBody>
      </p:sp>
      <p:sp>
        <p:nvSpPr>
          <p:cNvPr id="3" name="Espaço Reservado para Conteúdo 2"/>
          <p:cNvSpPr>
            <a:spLocks noGrp="1"/>
          </p:cNvSpPr>
          <p:nvPr>
            <p:ph idx="1"/>
          </p:nvPr>
        </p:nvSpPr>
        <p:spPr/>
        <p:txBody>
          <a:bodyPr/>
          <a:lstStyle/>
          <a:p>
            <a:r>
              <a:rPr lang="pt-BR" dirty="0" smtClean="0"/>
              <a:t>Tivemos a colaboração de um especialista, que analisou 10 tópicos e 20 documentos com melhor score para cada um deles. </a:t>
            </a:r>
          </a:p>
          <a:p>
            <a:r>
              <a:rPr lang="pt-BR" dirty="0" smtClean="0"/>
              <a:t>Depois foi aplicado um índice de coesão, de acordo com o número de documentos que de fato abordavam o mesmo assunto.</a:t>
            </a:r>
          </a:p>
          <a:p>
            <a:r>
              <a:rPr lang="pt-BR" dirty="0" smtClean="0"/>
              <a:t>Alternativa: automatizar parte do processo. Ver, por exemplo, o paper </a:t>
            </a:r>
            <a:r>
              <a:rPr lang="pt-BR" dirty="0" smtClean="0">
                <a:hlinkClick r:id="rId3"/>
              </a:rPr>
              <a:t>“</a:t>
            </a:r>
            <a:r>
              <a:rPr lang="en-US" dirty="0">
                <a:hlinkClick r:id="rId3"/>
              </a:rPr>
              <a:t>Exploring the Space of Topic Coherence </a:t>
            </a:r>
            <a:r>
              <a:rPr lang="en-US" dirty="0" smtClean="0">
                <a:hlinkClick r:id="rId3"/>
              </a:rPr>
              <a:t>Measures”</a:t>
            </a:r>
            <a:endParaRPr lang="pt-BR" dirty="0" smtClean="0"/>
          </a:p>
          <a:p>
            <a:endParaRPr lang="pt-BR" dirty="0"/>
          </a:p>
        </p:txBody>
      </p:sp>
      <p:sp>
        <p:nvSpPr>
          <p:cNvPr id="4" name="Espaço Reservado para Número de Slide 3"/>
          <p:cNvSpPr>
            <a:spLocks noGrp="1"/>
          </p:cNvSpPr>
          <p:nvPr>
            <p:ph type="sldNum" sz="quarter" idx="12"/>
          </p:nvPr>
        </p:nvSpPr>
        <p:spPr/>
        <p:txBody>
          <a:bodyPr/>
          <a:lstStyle/>
          <a:p>
            <a:fld id="{CFF17E56-845D-4A7A-953E-A42BF8583D65}" type="slidenum">
              <a:rPr lang="pt-BR" smtClean="0"/>
              <a:pPr/>
              <a:t>19</a:t>
            </a:fld>
            <a:endParaRPr lang="pt-BR" dirty="0"/>
          </a:p>
        </p:txBody>
      </p:sp>
    </p:spTree>
    <p:extLst>
      <p:ext uri="{BB962C8B-B14F-4D97-AF65-F5344CB8AC3E}">
        <p14:creationId xmlns:p14="http://schemas.microsoft.com/office/powerpoint/2010/main" val="18480071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Sumário da apresentação</a:t>
            </a:r>
            <a:endParaRPr lang="pt-BR" dirty="0"/>
          </a:p>
        </p:txBody>
      </p:sp>
      <p:sp>
        <p:nvSpPr>
          <p:cNvPr id="3" name="Espaço Reservado para Conteúdo 2"/>
          <p:cNvSpPr>
            <a:spLocks noGrp="1"/>
          </p:cNvSpPr>
          <p:nvPr>
            <p:ph idx="1"/>
          </p:nvPr>
        </p:nvSpPr>
        <p:spPr/>
        <p:txBody>
          <a:bodyPr>
            <a:normAutofit/>
          </a:bodyPr>
          <a:lstStyle/>
          <a:p>
            <a:pPr marL="514350" indent="-514350">
              <a:buFont typeface="+mj-lt"/>
              <a:buAutoNum type="arabicPeriod"/>
            </a:pPr>
            <a:r>
              <a:rPr lang="pt-BR" dirty="0" smtClean="0"/>
              <a:t>Projeto e objetivo</a:t>
            </a:r>
          </a:p>
          <a:p>
            <a:pPr marL="514350" indent="-514350">
              <a:buFont typeface="+mj-lt"/>
              <a:buAutoNum type="arabicPeriod"/>
            </a:pPr>
            <a:r>
              <a:rPr lang="pt-BR" dirty="0" smtClean="0"/>
              <a:t>A coleção</a:t>
            </a:r>
          </a:p>
          <a:p>
            <a:pPr marL="514350" indent="-514350">
              <a:buFont typeface="+mj-lt"/>
              <a:buAutoNum type="arabicPeriod"/>
            </a:pPr>
            <a:r>
              <a:rPr lang="pt-BR" dirty="0" smtClean="0"/>
              <a:t>Principais passos</a:t>
            </a:r>
          </a:p>
          <a:p>
            <a:pPr marL="514350" indent="-514350">
              <a:buFont typeface="+mj-lt"/>
              <a:buAutoNum type="arabicPeriod"/>
            </a:pPr>
            <a:r>
              <a:rPr lang="pt-BR" dirty="0" smtClean="0"/>
              <a:t>Resultados</a:t>
            </a:r>
          </a:p>
        </p:txBody>
      </p:sp>
      <p:sp>
        <p:nvSpPr>
          <p:cNvPr id="4" name="Slide Number Placeholder 3"/>
          <p:cNvSpPr>
            <a:spLocks noGrp="1"/>
          </p:cNvSpPr>
          <p:nvPr>
            <p:ph type="sldNum" sz="quarter" idx="12"/>
          </p:nvPr>
        </p:nvSpPr>
        <p:spPr/>
        <p:txBody>
          <a:bodyPr/>
          <a:lstStyle/>
          <a:p>
            <a:fld id="{CFF17E56-845D-4A7A-953E-A42BF8583D65}" type="slidenum">
              <a:rPr lang="pt-BR" smtClean="0"/>
              <a:t>2</a:t>
            </a:fld>
            <a:endParaRPr lang="pt-BR"/>
          </a:p>
        </p:txBody>
      </p:sp>
    </p:spTree>
    <p:extLst>
      <p:ext uri="{BB962C8B-B14F-4D97-AF65-F5344CB8AC3E}">
        <p14:creationId xmlns:p14="http://schemas.microsoft.com/office/powerpoint/2010/main" val="41553714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8044F8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3378" y="442594"/>
            <a:ext cx="11606355" cy="5318125"/>
          </a:xfrm>
        </p:spPr>
      </p:pic>
      <p:sp>
        <p:nvSpPr>
          <p:cNvPr id="4" name="Slide Number Placeholder 3"/>
          <p:cNvSpPr>
            <a:spLocks noGrp="1"/>
          </p:cNvSpPr>
          <p:nvPr>
            <p:ph type="sldNum" sz="quarter" idx="12"/>
          </p:nvPr>
        </p:nvSpPr>
        <p:spPr/>
        <p:txBody>
          <a:bodyPr/>
          <a:lstStyle/>
          <a:p>
            <a:fld id="{CFF17E56-845D-4A7A-953E-A42BF8583D65}" type="slidenum">
              <a:rPr lang="pt-BR" smtClean="0"/>
              <a:pPr/>
              <a:t>20</a:t>
            </a:fld>
            <a:endParaRPr lang="pt-BR" dirty="0"/>
          </a:p>
        </p:txBody>
      </p:sp>
    </p:spTree>
    <p:extLst>
      <p:ext uri="{BB962C8B-B14F-4D97-AF65-F5344CB8AC3E}">
        <p14:creationId xmlns:p14="http://schemas.microsoft.com/office/powerpoint/2010/main" val="16623412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Natural Language Processing</a:t>
            </a:r>
            <a:endParaRPr lang="pt-BR" dirty="0"/>
          </a:p>
        </p:txBody>
      </p:sp>
      <p:sp>
        <p:nvSpPr>
          <p:cNvPr id="3" name="Espaço Reservado para Conteúdo 2"/>
          <p:cNvSpPr>
            <a:spLocks noGrp="1"/>
          </p:cNvSpPr>
          <p:nvPr>
            <p:ph idx="1"/>
          </p:nvPr>
        </p:nvSpPr>
        <p:spPr/>
        <p:txBody>
          <a:bodyPr/>
          <a:lstStyle/>
          <a:p>
            <a:r>
              <a:rPr lang="pt-BR" dirty="0"/>
              <a:t>Extração de </a:t>
            </a:r>
            <a:r>
              <a:rPr lang="pt-BR" dirty="0" smtClean="0"/>
              <a:t>entidades</a:t>
            </a:r>
          </a:p>
          <a:p>
            <a:pPr lvl="1"/>
            <a:r>
              <a:rPr lang="pt-BR" dirty="0" smtClean="0"/>
              <a:t>Ferramenta </a:t>
            </a:r>
            <a:r>
              <a:rPr lang="pt-BR" dirty="0"/>
              <a:t>principal: palavras.</a:t>
            </a:r>
          </a:p>
          <a:p>
            <a:pPr lvl="2"/>
            <a:r>
              <a:rPr lang="pt-BR" dirty="0"/>
              <a:t>Ferramenta muito eficiente, mas textos “sujos” reduzem a precisão.</a:t>
            </a:r>
          </a:p>
          <a:p>
            <a:pPr lvl="2"/>
            <a:r>
              <a:rPr lang="pt-BR" dirty="0"/>
              <a:t>Necessidade de adotar diferentes estratégias de extração</a:t>
            </a:r>
            <a:r>
              <a:rPr lang="pt-BR" dirty="0" smtClean="0"/>
              <a:t>.</a:t>
            </a:r>
            <a:endParaRPr lang="pt-BR" dirty="0"/>
          </a:p>
        </p:txBody>
      </p:sp>
      <p:sp>
        <p:nvSpPr>
          <p:cNvPr id="4" name="Slide Number Placeholder 3"/>
          <p:cNvSpPr>
            <a:spLocks noGrp="1"/>
          </p:cNvSpPr>
          <p:nvPr>
            <p:ph type="sldNum" sz="quarter" idx="12"/>
          </p:nvPr>
        </p:nvSpPr>
        <p:spPr/>
        <p:txBody>
          <a:bodyPr/>
          <a:lstStyle/>
          <a:p>
            <a:fld id="{CFF17E56-845D-4A7A-953E-A42BF8583D65}" type="slidenum">
              <a:rPr lang="pt-BR" smtClean="0"/>
              <a:t>21</a:t>
            </a:fld>
            <a:endParaRPr lang="pt-BR"/>
          </a:p>
        </p:txBody>
      </p:sp>
    </p:spTree>
    <p:extLst>
      <p:ext uri="{BB962C8B-B14F-4D97-AF65-F5344CB8AC3E}">
        <p14:creationId xmlns:p14="http://schemas.microsoft.com/office/powerpoint/2010/main" val="1094327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FF17E56-845D-4A7A-953E-A42BF8583D65}" type="slidenum">
              <a:rPr lang="pt-BR" smtClean="0"/>
              <a:t>22</a:t>
            </a:fld>
            <a:endParaRPr lang="pt-B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2880" y="204168"/>
            <a:ext cx="4617720" cy="6653832"/>
          </a:xfrm>
        </p:spPr>
      </p:pic>
    </p:spTree>
    <p:extLst>
      <p:ext uri="{BB962C8B-B14F-4D97-AF65-F5344CB8AC3E}">
        <p14:creationId xmlns:p14="http://schemas.microsoft.com/office/powerpoint/2010/main" val="6067051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Resultados</a:t>
            </a:r>
            <a:endParaRPr lang="pt-BR" dirty="0"/>
          </a:p>
        </p:txBody>
      </p:sp>
      <p:sp>
        <p:nvSpPr>
          <p:cNvPr id="3" name="Espaço Reservado para Conteúdo 2"/>
          <p:cNvSpPr>
            <a:spLocks noGrp="1"/>
          </p:cNvSpPr>
          <p:nvPr>
            <p:ph idx="1"/>
          </p:nvPr>
        </p:nvSpPr>
        <p:spPr>
          <a:xfrm>
            <a:off x="838200" y="1773866"/>
            <a:ext cx="10515600" cy="4351338"/>
          </a:xfrm>
        </p:spPr>
        <p:txBody>
          <a:bodyPr>
            <a:normAutofit fontScale="85000" lnSpcReduction="20000"/>
          </a:bodyPr>
          <a:lstStyle/>
          <a:p>
            <a:r>
              <a:rPr lang="pt-BR" dirty="0"/>
              <a:t>10 </a:t>
            </a:r>
            <a:r>
              <a:rPr lang="pt-BR" dirty="0" smtClean="0"/>
              <a:t>tópicos validados (índice de coesão em parênteses)</a:t>
            </a:r>
            <a:endParaRPr lang="pt-BR" dirty="0"/>
          </a:p>
          <a:p>
            <a:pPr lvl="1"/>
            <a:r>
              <a:rPr lang="pt-BR" dirty="0"/>
              <a:t>Itaipu </a:t>
            </a:r>
            <a:r>
              <a:rPr lang="pt-BR" dirty="0" err="1"/>
              <a:t>plant</a:t>
            </a:r>
            <a:r>
              <a:rPr lang="pt-BR" dirty="0"/>
              <a:t> (100%)</a:t>
            </a:r>
          </a:p>
          <a:p>
            <a:pPr lvl="1"/>
            <a:r>
              <a:rPr lang="pt-BR" dirty="0"/>
              <a:t>Nuclear </a:t>
            </a:r>
            <a:r>
              <a:rPr lang="pt-BR" dirty="0" err="1"/>
              <a:t>Brazil</a:t>
            </a:r>
            <a:r>
              <a:rPr lang="pt-BR" dirty="0"/>
              <a:t> (97.50%)</a:t>
            </a:r>
          </a:p>
          <a:p>
            <a:pPr lvl="1"/>
            <a:r>
              <a:rPr lang="pt-BR" dirty="0" err="1"/>
              <a:t>Latin</a:t>
            </a:r>
            <a:r>
              <a:rPr lang="pt-BR" dirty="0"/>
              <a:t> </a:t>
            </a:r>
            <a:r>
              <a:rPr lang="pt-BR" dirty="0" err="1"/>
              <a:t>America</a:t>
            </a:r>
            <a:r>
              <a:rPr lang="pt-BR" dirty="0"/>
              <a:t> </a:t>
            </a:r>
            <a:r>
              <a:rPr lang="pt-BR" dirty="0" err="1"/>
              <a:t>and</a:t>
            </a:r>
            <a:r>
              <a:rPr lang="pt-BR" dirty="0"/>
              <a:t> </a:t>
            </a:r>
            <a:r>
              <a:rPr lang="pt-BR" dirty="0" err="1"/>
              <a:t>Caribbean</a:t>
            </a:r>
            <a:r>
              <a:rPr lang="pt-BR" dirty="0"/>
              <a:t> (95%)</a:t>
            </a:r>
          </a:p>
          <a:p>
            <a:pPr lvl="1"/>
            <a:r>
              <a:rPr lang="pt-BR" dirty="0" err="1"/>
              <a:t>International</a:t>
            </a:r>
            <a:r>
              <a:rPr lang="pt-BR" dirty="0"/>
              <a:t> </a:t>
            </a:r>
            <a:r>
              <a:rPr lang="pt-BR" dirty="0" err="1"/>
              <a:t>Economic</a:t>
            </a:r>
            <a:r>
              <a:rPr lang="pt-BR" dirty="0"/>
              <a:t> </a:t>
            </a:r>
            <a:r>
              <a:rPr lang="pt-BR" dirty="0" err="1"/>
              <a:t>Relations</a:t>
            </a:r>
            <a:r>
              <a:rPr lang="pt-BR" dirty="0"/>
              <a:t> </a:t>
            </a:r>
            <a:r>
              <a:rPr lang="pt-BR" dirty="0" err="1"/>
              <a:t>of</a:t>
            </a:r>
            <a:r>
              <a:rPr lang="pt-BR" dirty="0"/>
              <a:t> </a:t>
            </a:r>
            <a:r>
              <a:rPr lang="pt-BR" dirty="0" err="1"/>
              <a:t>Brazil</a:t>
            </a:r>
            <a:r>
              <a:rPr lang="pt-BR" dirty="0"/>
              <a:t> (95%)</a:t>
            </a:r>
          </a:p>
          <a:p>
            <a:pPr lvl="1"/>
            <a:r>
              <a:rPr lang="pt-BR" dirty="0" err="1"/>
              <a:t>International</a:t>
            </a:r>
            <a:r>
              <a:rPr lang="pt-BR" dirty="0"/>
              <a:t> </a:t>
            </a:r>
            <a:r>
              <a:rPr lang="pt-BR" dirty="0" err="1"/>
              <a:t>Cooperation</a:t>
            </a:r>
            <a:r>
              <a:rPr lang="pt-BR" dirty="0"/>
              <a:t> for </a:t>
            </a:r>
            <a:r>
              <a:rPr lang="pt-BR" dirty="0" err="1"/>
              <a:t>Development</a:t>
            </a:r>
            <a:r>
              <a:rPr lang="pt-BR" dirty="0"/>
              <a:t> (92.50%)</a:t>
            </a:r>
          </a:p>
          <a:p>
            <a:pPr lvl="1"/>
            <a:r>
              <a:rPr lang="pt-BR" dirty="0"/>
              <a:t>Geisel </a:t>
            </a:r>
            <a:r>
              <a:rPr lang="pt-BR" dirty="0" err="1"/>
              <a:t>foreign</a:t>
            </a:r>
            <a:r>
              <a:rPr lang="pt-BR" dirty="0"/>
              <a:t> </a:t>
            </a:r>
            <a:r>
              <a:rPr lang="pt-BR" dirty="0" err="1"/>
              <a:t>policy</a:t>
            </a:r>
            <a:r>
              <a:rPr lang="pt-BR" dirty="0"/>
              <a:t>: </a:t>
            </a:r>
            <a:r>
              <a:rPr lang="pt-BR" dirty="0" err="1"/>
              <a:t>ideas</a:t>
            </a:r>
            <a:r>
              <a:rPr lang="pt-BR" dirty="0"/>
              <a:t> </a:t>
            </a:r>
            <a:r>
              <a:rPr lang="pt-BR" dirty="0" err="1"/>
              <a:t>and</a:t>
            </a:r>
            <a:r>
              <a:rPr lang="pt-BR" dirty="0"/>
              <a:t> </a:t>
            </a:r>
            <a:r>
              <a:rPr lang="pt-BR" dirty="0" err="1"/>
              <a:t>action</a:t>
            </a:r>
            <a:r>
              <a:rPr lang="pt-BR" dirty="0"/>
              <a:t> (87.50%)</a:t>
            </a:r>
          </a:p>
          <a:p>
            <a:pPr lvl="1"/>
            <a:r>
              <a:rPr lang="pt-BR" dirty="0"/>
              <a:t>UN system (78%)</a:t>
            </a:r>
          </a:p>
          <a:p>
            <a:pPr lvl="1"/>
            <a:r>
              <a:rPr lang="pt-BR" dirty="0"/>
              <a:t>United </a:t>
            </a:r>
            <a:r>
              <a:rPr lang="pt-BR" dirty="0" err="1"/>
              <a:t>States</a:t>
            </a:r>
            <a:r>
              <a:rPr lang="pt-BR" dirty="0"/>
              <a:t> </a:t>
            </a:r>
            <a:r>
              <a:rPr lang="pt-BR" dirty="0" err="1"/>
              <a:t>of</a:t>
            </a:r>
            <a:r>
              <a:rPr lang="pt-BR" dirty="0"/>
              <a:t> </a:t>
            </a:r>
            <a:r>
              <a:rPr lang="pt-BR" dirty="0" err="1"/>
              <a:t>America</a:t>
            </a:r>
            <a:r>
              <a:rPr lang="pt-BR" dirty="0"/>
              <a:t> (78%)</a:t>
            </a:r>
          </a:p>
          <a:p>
            <a:pPr lvl="1"/>
            <a:r>
              <a:rPr lang="pt-BR" dirty="0" err="1"/>
              <a:t>Brazil</a:t>
            </a:r>
            <a:r>
              <a:rPr lang="pt-BR" dirty="0"/>
              <a:t>, </a:t>
            </a:r>
            <a:r>
              <a:rPr lang="pt-BR" dirty="0" err="1"/>
              <a:t>Africa</a:t>
            </a:r>
            <a:r>
              <a:rPr lang="pt-BR" dirty="0"/>
              <a:t> </a:t>
            </a:r>
            <a:r>
              <a:rPr lang="pt-BR" dirty="0" err="1"/>
              <a:t>and</a:t>
            </a:r>
            <a:r>
              <a:rPr lang="pt-BR" dirty="0"/>
              <a:t> </a:t>
            </a:r>
            <a:r>
              <a:rPr lang="pt-BR" dirty="0" err="1"/>
              <a:t>decolonization</a:t>
            </a:r>
            <a:r>
              <a:rPr lang="pt-BR" dirty="0"/>
              <a:t> (75%)</a:t>
            </a:r>
          </a:p>
          <a:p>
            <a:pPr lvl="1"/>
            <a:r>
              <a:rPr lang="pt-BR" dirty="0" err="1"/>
              <a:t>Brazilian</a:t>
            </a:r>
            <a:r>
              <a:rPr lang="pt-BR" dirty="0"/>
              <a:t> </a:t>
            </a:r>
            <a:r>
              <a:rPr lang="pt-BR" dirty="0" err="1"/>
              <a:t>government</a:t>
            </a:r>
            <a:r>
              <a:rPr lang="pt-BR" dirty="0"/>
              <a:t> </a:t>
            </a:r>
            <a:r>
              <a:rPr lang="pt-BR" dirty="0" err="1"/>
              <a:t>and</a:t>
            </a:r>
            <a:r>
              <a:rPr lang="pt-BR" dirty="0"/>
              <a:t> </a:t>
            </a:r>
            <a:r>
              <a:rPr lang="pt-BR" dirty="0" err="1"/>
              <a:t>private</a:t>
            </a:r>
            <a:r>
              <a:rPr lang="pt-BR" dirty="0"/>
              <a:t> </a:t>
            </a:r>
            <a:r>
              <a:rPr lang="pt-BR" dirty="0" err="1"/>
              <a:t>investment</a:t>
            </a:r>
            <a:r>
              <a:rPr lang="pt-BR" dirty="0"/>
              <a:t> (73</a:t>
            </a:r>
            <a:r>
              <a:rPr lang="pt-BR" dirty="0" smtClean="0"/>
              <a:t>%)</a:t>
            </a:r>
          </a:p>
          <a:p>
            <a:r>
              <a:rPr lang="pt-BR" dirty="0" smtClean="0"/>
              <a:t>Extração de entidades</a:t>
            </a:r>
            <a:endParaRPr lang="pt-BR" dirty="0"/>
          </a:p>
          <a:p>
            <a:pPr lvl="1"/>
            <a:r>
              <a:rPr lang="pt-BR" dirty="0"/>
              <a:t>+</a:t>
            </a:r>
            <a:r>
              <a:rPr lang="pt-BR" dirty="0" smtClean="0"/>
              <a:t>49 mil entradas encontradas</a:t>
            </a:r>
            <a:endParaRPr lang="pt-BR" dirty="0"/>
          </a:p>
        </p:txBody>
      </p:sp>
      <p:sp>
        <p:nvSpPr>
          <p:cNvPr id="4" name="Slide Number Placeholder 3"/>
          <p:cNvSpPr>
            <a:spLocks noGrp="1"/>
          </p:cNvSpPr>
          <p:nvPr>
            <p:ph type="sldNum" sz="quarter" idx="12"/>
          </p:nvPr>
        </p:nvSpPr>
        <p:spPr/>
        <p:txBody>
          <a:bodyPr/>
          <a:lstStyle/>
          <a:p>
            <a:fld id="{CFF17E56-845D-4A7A-953E-A42BF8583D65}" type="slidenum">
              <a:rPr lang="pt-BR" smtClean="0"/>
              <a:t>23</a:t>
            </a:fld>
            <a:endParaRPr lang="pt-BR"/>
          </a:p>
        </p:txBody>
      </p:sp>
    </p:spTree>
    <p:extLst>
      <p:ext uri="{BB962C8B-B14F-4D97-AF65-F5344CB8AC3E}">
        <p14:creationId xmlns:p14="http://schemas.microsoft.com/office/powerpoint/2010/main" val="3129347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Integração ao History-Lab</a:t>
            </a:r>
            <a:endParaRPr lang="en-US" dirty="0"/>
          </a:p>
        </p:txBody>
      </p:sp>
      <p:pic>
        <p:nvPicPr>
          <p:cNvPr id="5" name="560FC8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24050" y="1825625"/>
            <a:ext cx="8342313" cy="4351338"/>
          </a:xfrm>
        </p:spPr>
      </p:pic>
      <p:sp>
        <p:nvSpPr>
          <p:cNvPr id="4" name="Slide Number Placeholder 3"/>
          <p:cNvSpPr>
            <a:spLocks noGrp="1"/>
          </p:cNvSpPr>
          <p:nvPr>
            <p:ph type="sldNum" sz="quarter" idx="12"/>
          </p:nvPr>
        </p:nvSpPr>
        <p:spPr/>
        <p:txBody>
          <a:bodyPr/>
          <a:lstStyle/>
          <a:p>
            <a:fld id="{CFF17E56-845D-4A7A-953E-A42BF8583D65}" type="slidenum">
              <a:rPr lang="pt-BR" smtClean="0"/>
              <a:pPr/>
              <a:t>24</a:t>
            </a:fld>
            <a:endParaRPr lang="pt-BR" dirty="0"/>
          </a:p>
        </p:txBody>
      </p:sp>
    </p:spTree>
    <p:extLst>
      <p:ext uri="{BB962C8B-B14F-4D97-AF65-F5344CB8AC3E}">
        <p14:creationId xmlns:p14="http://schemas.microsoft.com/office/powerpoint/2010/main" val="15650251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51560"/>
          </a:xfrm>
        </p:spPr>
        <p:txBody>
          <a:bodyPr/>
          <a:lstStyle/>
          <a:p>
            <a:r>
              <a:rPr lang="pt-BR" dirty="0"/>
              <a:t>Visualização</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590" y="1051561"/>
            <a:ext cx="7315200" cy="5589142"/>
          </a:xfrm>
        </p:spPr>
      </p:pic>
      <p:sp>
        <p:nvSpPr>
          <p:cNvPr id="4" name="Slide Number Placeholder 3"/>
          <p:cNvSpPr>
            <a:spLocks noGrp="1"/>
          </p:cNvSpPr>
          <p:nvPr>
            <p:ph type="sldNum" sz="quarter" idx="12"/>
          </p:nvPr>
        </p:nvSpPr>
        <p:spPr/>
        <p:txBody>
          <a:bodyPr/>
          <a:lstStyle/>
          <a:p>
            <a:fld id="{CFF17E56-845D-4A7A-953E-A42BF8583D65}" type="slidenum">
              <a:rPr lang="pt-BR" smtClean="0"/>
              <a:pPr/>
              <a:t>25</a:t>
            </a:fld>
            <a:endParaRPr lang="pt-BR" dirty="0"/>
          </a:p>
        </p:txBody>
      </p:sp>
    </p:spTree>
    <p:extLst>
      <p:ext uri="{BB962C8B-B14F-4D97-AF65-F5344CB8AC3E}">
        <p14:creationId xmlns:p14="http://schemas.microsoft.com/office/powerpoint/2010/main" val="15837427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077202" y="1973581"/>
            <a:ext cx="4114798" cy="4114798"/>
          </a:xfrm>
        </p:spPr>
      </p:pic>
      <p:sp>
        <p:nvSpPr>
          <p:cNvPr id="4" name="Slide Number Placeholder 3"/>
          <p:cNvSpPr>
            <a:spLocks noGrp="1"/>
          </p:cNvSpPr>
          <p:nvPr>
            <p:ph type="sldNum" sz="quarter" idx="12"/>
          </p:nvPr>
        </p:nvSpPr>
        <p:spPr/>
        <p:txBody>
          <a:bodyPr/>
          <a:lstStyle/>
          <a:p>
            <a:fld id="{CFF17E56-845D-4A7A-953E-A42BF8583D65}" type="slidenum">
              <a:rPr lang="pt-BR" smtClean="0"/>
              <a:pPr/>
              <a:t>26</a:t>
            </a:fld>
            <a:endParaRPr lang="pt-BR"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973580"/>
            <a:ext cx="4114958" cy="411495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8600" y="1973580"/>
            <a:ext cx="4114799" cy="4114799"/>
          </a:xfrm>
          <a:prstGeom prst="rect">
            <a:avLst/>
          </a:prstGeom>
        </p:spPr>
      </p:pic>
      <p:sp>
        <p:nvSpPr>
          <p:cNvPr id="8" name="Title 1"/>
          <p:cNvSpPr>
            <a:spLocks noGrp="1"/>
          </p:cNvSpPr>
          <p:nvPr>
            <p:ph type="title"/>
          </p:nvPr>
        </p:nvSpPr>
        <p:spPr>
          <a:xfrm>
            <a:off x="838200" y="365125"/>
            <a:ext cx="10515600" cy="1325563"/>
          </a:xfrm>
        </p:spPr>
        <p:txBody>
          <a:bodyPr/>
          <a:lstStyle/>
          <a:p>
            <a:r>
              <a:rPr lang="pt-BR" dirty="0" smtClean="0"/>
              <a:t>Visualização</a:t>
            </a:r>
            <a:endParaRPr lang="en-US" dirty="0"/>
          </a:p>
        </p:txBody>
      </p:sp>
    </p:spTree>
    <p:extLst>
      <p:ext uri="{BB962C8B-B14F-4D97-AF65-F5344CB8AC3E}">
        <p14:creationId xmlns:p14="http://schemas.microsoft.com/office/powerpoint/2010/main" val="26743683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28932" y="1206021"/>
            <a:ext cx="9144000" cy="985406"/>
          </a:xfrm>
          <a:ln>
            <a:noFill/>
          </a:ln>
        </p:spPr>
        <p:txBody>
          <a:bodyPr>
            <a:noAutofit/>
          </a:bodyPr>
          <a:lstStyle/>
          <a:p>
            <a:r>
              <a:rPr lang="pt-BR" b="1" dirty="0" smtClean="0">
                <a:ea typeface="Arial Unicode MS" panose="020B0604020202020204" pitchFamily="34" charset="-128"/>
                <a:cs typeface="Arial Unicode MS" panose="020B0604020202020204" pitchFamily="34" charset="-128"/>
              </a:rPr>
              <a:t>Obrigado</a:t>
            </a:r>
            <a:endParaRPr lang="pt-BR" b="1" dirty="0">
              <a:ea typeface="Arial Unicode MS" panose="020B0604020202020204" pitchFamily="34" charset="-128"/>
              <a:cs typeface="Arial Unicode MS" panose="020B0604020202020204" pitchFamily="34" charset="-128"/>
            </a:endParaRPr>
          </a:p>
        </p:txBody>
      </p:sp>
      <p:sp>
        <p:nvSpPr>
          <p:cNvPr id="3" name="Subtítulo 2"/>
          <p:cNvSpPr>
            <a:spLocks noGrp="1"/>
          </p:cNvSpPr>
          <p:nvPr>
            <p:ph type="subTitle" idx="1"/>
          </p:nvPr>
        </p:nvSpPr>
        <p:spPr>
          <a:xfrm>
            <a:off x="2008683" y="2512136"/>
            <a:ext cx="8384498" cy="3823350"/>
          </a:xfrm>
          <a:ln>
            <a:noFill/>
          </a:ln>
        </p:spPr>
        <p:txBody>
          <a:bodyPr>
            <a:normAutofit fontScale="85000" lnSpcReduction="20000"/>
          </a:bodyPr>
          <a:lstStyle/>
          <a:p>
            <a:r>
              <a:rPr lang="pt-BR" dirty="0"/>
              <a:t>Renato Rocha Souza</a:t>
            </a:r>
          </a:p>
          <a:p>
            <a:r>
              <a:rPr lang="pt-BR" dirty="0"/>
              <a:t>Renato.Souza@fgv.br</a:t>
            </a:r>
          </a:p>
          <a:p>
            <a:r>
              <a:rPr lang="pt-BR" dirty="0" smtClean="0"/>
              <a:t>•</a:t>
            </a:r>
          </a:p>
          <a:p>
            <a:r>
              <a:rPr lang="pt-BR" dirty="0" smtClean="0"/>
              <a:t>Alexandre </a:t>
            </a:r>
            <a:r>
              <a:rPr lang="pt-BR" dirty="0"/>
              <a:t>Moreli</a:t>
            </a:r>
          </a:p>
          <a:p>
            <a:r>
              <a:rPr lang="pt-BR" dirty="0"/>
              <a:t>alexandre.moreli@fgv.br</a:t>
            </a:r>
          </a:p>
          <a:p>
            <a:r>
              <a:rPr lang="pt-BR" dirty="0"/>
              <a:t>•</a:t>
            </a:r>
          </a:p>
          <a:p>
            <a:r>
              <a:rPr lang="pt-BR" dirty="0" smtClean="0"/>
              <a:t>Marcelo </a:t>
            </a:r>
            <a:r>
              <a:rPr lang="pt-BR" dirty="0"/>
              <a:t>Barata Ribeiro </a:t>
            </a:r>
            <a:r>
              <a:rPr lang="pt-BR" dirty="0" smtClean="0"/>
              <a:t>marcelobbribeiro@gmail.com</a:t>
            </a:r>
          </a:p>
        </p:txBody>
      </p:sp>
    </p:spTree>
    <p:extLst>
      <p:ext uri="{BB962C8B-B14F-4D97-AF65-F5344CB8AC3E}">
        <p14:creationId xmlns:p14="http://schemas.microsoft.com/office/powerpoint/2010/main" val="1338243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O projeto</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a:t>Trabalho conjunto entre CPDOC</a:t>
            </a:r>
            <a:r>
              <a:rPr lang="en-US" dirty="0"/>
              <a:t>/FGV</a:t>
            </a:r>
            <a:r>
              <a:rPr lang="pt-BR" dirty="0"/>
              <a:t> e EMAP/FGV</a:t>
            </a:r>
            <a:r>
              <a:rPr lang="pt-BR" dirty="0" smtClean="0"/>
              <a:t>.</a:t>
            </a:r>
          </a:p>
          <a:p>
            <a:pPr lvl="0"/>
            <a:r>
              <a:rPr lang="pt-BR" dirty="0" smtClean="0"/>
              <a:t>Mineração de dados com documentos históricos ligados à área de relações exteriores. </a:t>
            </a:r>
          </a:p>
          <a:p>
            <a:pPr lvl="0"/>
            <a:r>
              <a:rPr lang="pt-BR" dirty="0" smtClean="0"/>
              <a:t>Integração com o projeto History Lab, organizado pela Universidade Columbia.</a:t>
            </a:r>
          </a:p>
          <a:p>
            <a:pPr lvl="0"/>
            <a:r>
              <a:rPr lang="pt-BR" dirty="0" smtClean="0"/>
              <a:t>Acervos do History-Lab: </a:t>
            </a:r>
          </a:p>
          <a:p>
            <a:pPr lvl="1"/>
            <a:r>
              <a:rPr lang="pt-BR" dirty="0" smtClean="0"/>
              <a:t>CPDOC, </a:t>
            </a:r>
          </a:p>
          <a:p>
            <a:pPr lvl="1"/>
            <a:r>
              <a:rPr lang="en-US" dirty="0" smtClean="0"/>
              <a:t>Foreign </a:t>
            </a:r>
            <a:r>
              <a:rPr lang="en-US" dirty="0"/>
              <a:t>Relations of the United States (FRUS), </a:t>
            </a:r>
            <a:endParaRPr lang="en-US" dirty="0" smtClean="0"/>
          </a:p>
          <a:p>
            <a:pPr lvl="1"/>
            <a:r>
              <a:rPr lang="en-US" dirty="0" smtClean="0"/>
              <a:t>State </a:t>
            </a:r>
            <a:r>
              <a:rPr lang="en-US" dirty="0"/>
              <a:t>Department Central Foreign Policy Files, </a:t>
            </a:r>
            <a:endParaRPr lang="en-US" dirty="0" smtClean="0"/>
          </a:p>
          <a:p>
            <a:pPr lvl="1"/>
            <a:r>
              <a:rPr lang="en-US" dirty="0" smtClean="0"/>
              <a:t>US </a:t>
            </a:r>
            <a:r>
              <a:rPr lang="en-US" dirty="0"/>
              <a:t>Declassified Documents Online (DDO), </a:t>
            </a:r>
            <a:endParaRPr lang="en-US" dirty="0" smtClean="0"/>
          </a:p>
          <a:p>
            <a:pPr lvl="1"/>
            <a:r>
              <a:rPr lang="en-US" dirty="0" smtClean="0"/>
              <a:t>Kissinger </a:t>
            </a:r>
            <a:r>
              <a:rPr lang="en-US" dirty="0"/>
              <a:t>Telephone Conversations, </a:t>
            </a:r>
            <a:endParaRPr lang="en-US" dirty="0" smtClean="0"/>
          </a:p>
          <a:p>
            <a:pPr lvl="1"/>
            <a:r>
              <a:rPr lang="en-US" dirty="0" smtClean="0"/>
              <a:t>Clinton E-Mail,</a:t>
            </a:r>
          </a:p>
          <a:p>
            <a:pPr lvl="1"/>
            <a:r>
              <a:rPr lang="en-US" dirty="0" smtClean="0"/>
              <a:t>UK </a:t>
            </a:r>
            <a:r>
              <a:rPr lang="en-US" dirty="0"/>
              <a:t>Cabinet </a:t>
            </a:r>
            <a:r>
              <a:rPr lang="en-US" dirty="0" smtClean="0"/>
              <a:t>Papers.</a:t>
            </a:r>
          </a:p>
          <a:p>
            <a:r>
              <a:rPr lang="pt-BR" dirty="0" smtClean="0"/>
              <a:t>Principais ferramentas</a:t>
            </a:r>
            <a:r>
              <a:rPr lang="pt-BR" dirty="0"/>
              <a:t>:  Python e MySQL</a:t>
            </a:r>
            <a:r>
              <a:rPr lang="pt-BR" dirty="0" smtClean="0"/>
              <a:t>.</a:t>
            </a:r>
            <a:endParaRPr lang="pt-BR" dirty="0"/>
          </a:p>
        </p:txBody>
      </p:sp>
      <p:sp>
        <p:nvSpPr>
          <p:cNvPr id="4" name="Slide Number Placeholder 3"/>
          <p:cNvSpPr>
            <a:spLocks noGrp="1"/>
          </p:cNvSpPr>
          <p:nvPr>
            <p:ph type="sldNum" sz="quarter" idx="12"/>
          </p:nvPr>
        </p:nvSpPr>
        <p:spPr/>
        <p:txBody>
          <a:bodyPr/>
          <a:lstStyle/>
          <a:p>
            <a:fld id="{CFF17E56-845D-4A7A-953E-A42BF8583D65}" type="slidenum">
              <a:rPr lang="pt-BR" smtClean="0"/>
              <a:t>3</a:t>
            </a:fld>
            <a:endParaRPr lang="pt-BR"/>
          </a:p>
        </p:txBody>
      </p:sp>
    </p:spTree>
    <p:extLst>
      <p:ext uri="{BB962C8B-B14F-4D97-AF65-F5344CB8AC3E}">
        <p14:creationId xmlns:p14="http://schemas.microsoft.com/office/powerpoint/2010/main" val="288507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endParaRPr lang="pt-B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6833"/>
            <a:ext cx="12191999" cy="7882088"/>
          </a:xfrm>
          <a:prstGeom prst="rect">
            <a:avLst/>
          </a:prstGeom>
        </p:spPr>
      </p:pic>
      <p:sp>
        <p:nvSpPr>
          <p:cNvPr id="4" name="Título 1"/>
          <p:cNvSpPr txBox="1">
            <a:spLocks/>
          </p:cNvSpPr>
          <p:nvPr/>
        </p:nvSpPr>
        <p:spPr>
          <a:xfrm>
            <a:off x="0" y="0"/>
            <a:ext cx="6425315" cy="7352790"/>
          </a:xfrm>
          <a:prstGeom prst="rect">
            <a:avLst/>
          </a:prstGeom>
          <a:solidFill>
            <a:schemeClr val="tx1">
              <a:lumMod val="75000"/>
              <a:lumOff val="25000"/>
              <a:alpha val="78000"/>
            </a:schemeClr>
          </a:solidFill>
          <a:ln w="76200" cap="flat" cmpd="sng">
            <a:noFill/>
            <a:round/>
          </a:ln>
        </p:spPr>
        <p:txBody>
          <a:bodyPr vert="horz" lIns="91440" tIns="45720" rIns="91440" bIns="45720" rtlCol="0" anchor="t">
            <a:noAutofit/>
          </a:bodyPr>
          <a:lstStyle>
            <a:lvl1pPr algn="ctr" defTabSz="914400" rtl="0" eaLnBrk="1" latinLnBrk="0" hangingPunct="1">
              <a:lnSpc>
                <a:spcPct val="90000"/>
              </a:lnSpc>
              <a:spcBef>
                <a:spcPct val="0"/>
              </a:spcBef>
              <a:buNone/>
              <a:defRPr sz="6000" b="1" kern="1200">
                <a:solidFill>
                  <a:schemeClr val="tx1">
                    <a:lumMod val="75000"/>
                    <a:lumOff val="25000"/>
                  </a:schemeClr>
                </a:solidFill>
                <a:latin typeface="Bitter" panose="02000000000000000000" pitchFamily="2" charset="0"/>
                <a:ea typeface="+mj-ea"/>
                <a:cs typeface="+mj-cs"/>
              </a:defRPr>
            </a:lvl1pPr>
          </a:lstStyle>
          <a:p>
            <a:r>
              <a:rPr lang="pt-BR" dirty="0" smtClean="0">
                <a:solidFill>
                  <a:schemeClr val="bg1"/>
                </a:solidFill>
                <a:ea typeface="Arial Unicode MS" panose="020B0604020202020204" pitchFamily="34" charset="-128"/>
                <a:cs typeface="Arial Unicode MS" panose="020B0604020202020204" pitchFamily="34" charset="-128"/>
              </a:rPr>
              <a:t>CPDOC</a:t>
            </a:r>
          </a:p>
          <a:p>
            <a:r>
              <a:rPr lang="pt-BR" sz="3000" dirty="0" smtClean="0">
                <a:solidFill>
                  <a:schemeClr val="bg1"/>
                </a:solidFill>
                <a:ea typeface="Arial Unicode MS" panose="020B0604020202020204" pitchFamily="34" charset="-128"/>
                <a:cs typeface="Arial Unicode MS" panose="020B0604020202020204" pitchFamily="34" charset="-128"/>
              </a:rPr>
              <a:t>-----------------------</a:t>
            </a:r>
            <a:endParaRPr lang="pt-BR" sz="3000" dirty="0">
              <a:solidFill>
                <a:schemeClr val="bg1"/>
              </a:solidFill>
              <a:ea typeface="Arial Unicode MS" panose="020B0604020202020204" pitchFamily="34" charset="-128"/>
              <a:cs typeface="Arial Unicode MS" panose="020B0604020202020204" pitchFamily="34" charset="-128"/>
            </a:endParaRPr>
          </a:p>
          <a:p>
            <a:r>
              <a:rPr lang="pt-BR" sz="3200" b="0" dirty="0" smtClean="0">
                <a:solidFill>
                  <a:schemeClr val="bg1"/>
                </a:solidFill>
              </a:rPr>
              <a:t>Antônio </a:t>
            </a:r>
            <a:r>
              <a:rPr lang="pt-BR" sz="3200" b="0" dirty="0">
                <a:solidFill>
                  <a:schemeClr val="bg1"/>
                </a:solidFill>
              </a:rPr>
              <a:t>Azeredo da </a:t>
            </a:r>
            <a:r>
              <a:rPr lang="pt-BR" sz="3200" b="0" dirty="0" smtClean="0">
                <a:solidFill>
                  <a:schemeClr val="bg1"/>
                </a:solidFill>
              </a:rPr>
              <a:t>Silveira</a:t>
            </a:r>
          </a:p>
          <a:p>
            <a:r>
              <a:rPr lang="pt-BR" sz="3200" dirty="0">
                <a:solidFill>
                  <a:schemeClr val="bg1"/>
                </a:solidFill>
              </a:rPr>
              <a:t>•</a:t>
            </a:r>
          </a:p>
          <a:p>
            <a:r>
              <a:rPr lang="pt-BR" sz="3200" b="0" dirty="0" smtClean="0">
                <a:solidFill>
                  <a:schemeClr val="bg1"/>
                </a:solidFill>
              </a:rPr>
              <a:t>Café Filho</a:t>
            </a:r>
          </a:p>
          <a:p>
            <a:r>
              <a:rPr lang="pt-BR" sz="3200" dirty="0" smtClean="0">
                <a:solidFill>
                  <a:schemeClr val="bg1"/>
                </a:solidFill>
              </a:rPr>
              <a:t>•</a:t>
            </a:r>
            <a:endParaRPr lang="pt-BR" sz="3200" b="0" dirty="0">
              <a:solidFill>
                <a:schemeClr val="bg1"/>
              </a:solidFill>
            </a:endParaRPr>
          </a:p>
          <a:p>
            <a:r>
              <a:rPr lang="pt-BR" sz="3200" b="0" dirty="0" smtClean="0">
                <a:solidFill>
                  <a:schemeClr val="bg1"/>
                </a:solidFill>
              </a:rPr>
              <a:t>Ernesto Geisel</a:t>
            </a:r>
          </a:p>
          <a:p>
            <a:r>
              <a:rPr lang="pt-BR" sz="3200" dirty="0">
                <a:solidFill>
                  <a:schemeClr val="bg1"/>
                </a:solidFill>
              </a:rPr>
              <a:t>•</a:t>
            </a:r>
          </a:p>
          <a:p>
            <a:r>
              <a:rPr lang="pt-BR" sz="3200" b="0" dirty="0" smtClean="0">
                <a:solidFill>
                  <a:schemeClr val="bg1"/>
                </a:solidFill>
              </a:rPr>
              <a:t>Getúlio Vargas</a:t>
            </a:r>
          </a:p>
          <a:p>
            <a:r>
              <a:rPr lang="pt-BR" sz="3200" dirty="0" smtClean="0">
                <a:solidFill>
                  <a:schemeClr val="bg1"/>
                </a:solidFill>
              </a:rPr>
              <a:t>•</a:t>
            </a:r>
            <a:endParaRPr lang="pt-BR" sz="3200" b="0" dirty="0">
              <a:solidFill>
                <a:schemeClr val="bg1"/>
              </a:solidFill>
            </a:endParaRPr>
          </a:p>
          <a:p>
            <a:r>
              <a:rPr lang="pt-BR" sz="3200" b="0" dirty="0" smtClean="0">
                <a:solidFill>
                  <a:schemeClr val="bg1"/>
                </a:solidFill>
              </a:rPr>
              <a:t>João </a:t>
            </a:r>
            <a:r>
              <a:rPr lang="pt-BR" sz="3200" b="0" dirty="0">
                <a:solidFill>
                  <a:schemeClr val="bg1"/>
                </a:solidFill>
              </a:rPr>
              <a:t>Goulart</a:t>
            </a:r>
          </a:p>
          <a:p>
            <a:r>
              <a:rPr lang="pt-BR" sz="2800" dirty="0" smtClean="0">
                <a:solidFill>
                  <a:schemeClr val="bg1"/>
                </a:solidFill>
              </a:rPr>
              <a:t>•</a:t>
            </a:r>
          </a:p>
          <a:p>
            <a:r>
              <a:rPr lang="pt-BR" sz="2800" dirty="0" smtClean="0">
                <a:solidFill>
                  <a:schemeClr val="bg1"/>
                </a:solidFill>
              </a:rPr>
              <a:t>•</a:t>
            </a:r>
          </a:p>
          <a:p>
            <a:r>
              <a:rPr lang="pt-BR" sz="2800" dirty="0">
                <a:solidFill>
                  <a:schemeClr val="bg1"/>
                </a:solidFill>
              </a:rPr>
              <a:t>•</a:t>
            </a:r>
            <a:endParaRPr lang="pt-BR" sz="2800" b="0" dirty="0">
              <a:solidFill>
                <a:schemeClr val="bg1"/>
              </a:solidFill>
            </a:endParaRPr>
          </a:p>
        </p:txBody>
      </p:sp>
      <p:sp>
        <p:nvSpPr>
          <p:cNvPr id="2" name="Slide Number Placeholder 1"/>
          <p:cNvSpPr>
            <a:spLocks noGrp="1"/>
          </p:cNvSpPr>
          <p:nvPr>
            <p:ph type="sldNum" sz="quarter" idx="12"/>
          </p:nvPr>
        </p:nvSpPr>
        <p:spPr/>
        <p:txBody>
          <a:bodyPr/>
          <a:lstStyle/>
          <a:p>
            <a:fld id="{CFF17E56-845D-4A7A-953E-A42BF8583D65}" type="slidenum">
              <a:rPr lang="pt-BR" smtClean="0"/>
              <a:t>4</a:t>
            </a:fld>
            <a:endParaRPr lang="pt-BR"/>
          </a:p>
        </p:txBody>
      </p:sp>
    </p:spTree>
    <p:extLst>
      <p:ext uri="{BB962C8B-B14F-4D97-AF65-F5344CB8AC3E}">
        <p14:creationId xmlns:p14="http://schemas.microsoft.com/office/powerpoint/2010/main" val="3581547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8483" y="320880"/>
            <a:ext cx="11103591" cy="1325563"/>
          </a:xfrm>
        </p:spPr>
        <p:txBody>
          <a:bodyPr/>
          <a:lstStyle/>
          <a:p>
            <a:r>
              <a:rPr lang="pt-BR" dirty="0" smtClean="0"/>
              <a:t>Coleção Antonio Azeredo da Silveira</a:t>
            </a:r>
            <a:endParaRPr lang="pt-BR" dirty="0"/>
          </a:p>
        </p:txBody>
      </p:sp>
      <p:sp>
        <p:nvSpPr>
          <p:cNvPr id="3" name="Espaço Reservado para Conteúdo 2"/>
          <p:cNvSpPr>
            <a:spLocks noGrp="1"/>
          </p:cNvSpPr>
          <p:nvPr>
            <p:ph idx="1"/>
          </p:nvPr>
        </p:nvSpPr>
        <p:spPr>
          <a:xfrm>
            <a:off x="838200" y="1825624"/>
            <a:ext cx="6244988" cy="4803775"/>
          </a:xfrm>
        </p:spPr>
        <p:txBody>
          <a:bodyPr>
            <a:normAutofit/>
          </a:bodyPr>
          <a:lstStyle/>
          <a:p>
            <a:r>
              <a:rPr lang="pt-BR" dirty="0" smtClean="0"/>
              <a:t>Foi selecionada </a:t>
            </a:r>
            <a:r>
              <a:rPr lang="pt-BR" dirty="0"/>
              <a:t>a série AAS-MRE (Ministério de Relações Exteriores) da coleção Antonio Azeredo da Silveira como piloto do projeto de integração </a:t>
            </a:r>
            <a:r>
              <a:rPr lang="pt-BR" dirty="0" smtClean="0"/>
              <a:t>do banco </a:t>
            </a:r>
            <a:r>
              <a:rPr lang="pt-BR" dirty="0"/>
              <a:t>de dados ao History-Lab.</a:t>
            </a:r>
          </a:p>
          <a:p>
            <a:r>
              <a:rPr lang="pt-BR" dirty="0" smtClean="0"/>
              <a:t>Antonio Azeredo </a:t>
            </a:r>
            <a:r>
              <a:rPr lang="pt-BR" dirty="0"/>
              <a:t>da Silveira foi ministro das Relações Exteriores no governo de Ernesto Geisel, de 1974 a 1979.</a:t>
            </a:r>
          </a:p>
          <a:p>
            <a:r>
              <a:rPr lang="pt-BR" dirty="0" smtClean="0"/>
              <a:t>45 mil documentos.</a:t>
            </a:r>
          </a:p>
          <a:p>
            <a:r>
              <a:rPr lang="pt-BR" dirty="0" smtClean="0"/>
              <a:t>Ano de doação da coleção: 1996</a:t>
            </a: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188" y="1825624"/>
            <a:ext cx="4890276" cy="3941616"/>
          </a:xfrm>
          <a:prstGeom prst="rect">
            <a:avLst/>
          </a:prstGeom>
        </p:spPr>
      </p:pic>
      <p:sp>
        <p:nvSpPr>
          <p:cNvPr id="4" name="Slide Number Placeholder 3"/>
          <p:cNvSpPr>
            <a:spLocks noGrp="1"/>
          </p:cNvSpPr>
          <p:nvPr>
            <p:ph type="sldNum" sz="quarter" idx="12"/>
          </p:nvPr>
        </p:nvSpPr>
        <p:spPr/>
        <p:txBody>
          <a:bodyPr/>
          <a:lstStyle/>
          <a:p>
            <a:fld id="{CFF17E56-845D-4A7A-953E-A42BF8583D65}" type="slidenum">
              <a:rPr lang="pt-BR" smtClean="0"/>
              <a:t>5</a:t>
            </a:fld>
            <a:endParaRPr lang="pt-BR"/>
          </a:p>
        </p:txBody>
      </p:sp>
    </p:spTree>
    <p:extLst>
      <p:ext uri="{BB962C8B-B14F-4D97-AF65-F5344CB8AC3E}">
        <p14:creationId xmlns:p14="http://schemas.microsoft.com/office/powerpoint/2010/main" val="1367113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p:spPr>
        <p:txBody>
          <a:bodyPr/>
          <a:lstStyle/>
          <a:p>
            <a:r>
              <a:rPr lang="pt-BR" dirty="0" smtClean="0"/>
              <a:t>Os documentos</a:t>
            </a:r>
            <a:endParaRPr lang="pt-BR" dirty="0"/>
          </a:p>
        </p:txBody>
      </p:sp>
      <p:sp>
        <p:nvSpPr>
          <p:cNvPr id="3" name="Espaço Reservado para Conteúdo 2"/>
          <p:cNvSpPr>
            <a:spLocks noGrp="1"/>
          </p:cNvSpPr>
          <p:nvPr>
            <p:ph idx="1"/>
          </p:nvPr>
        </p:nvSpPr>
        <p:spPr>
          <a:xfrm>
            <a:off x="838200" y="1825624"/>
            <a:ext cx="10515600" cy="4914389"/>
          </a:xfrm>
        </p:spPr>
        <p:txBody>
          <a:bodyPr>
            <a:normAutofit/>
          </a:bodyPr>
          <a:lstStyle/>
          <a:p>
            <a:pPr lvl="0"/>
            <a:r>
              <a:rPr lang="pt-BR" dirty="0"/>
              <a:t>Dimensões</a:t>
            </a:r>
          </a:p>
          <a:p>
            <a:pPr lvl="1"/>
            <a:r>
              <a:rPr lang="pt-BR" dirty="0" smtClean="0"/>
              <a:t>+10 mil </a:t>
            </a:r>
            <a:r>
              <a:rPr lang="pt-BR" dirty="0"/>
              <a:t>documentos</a:t>
            </a:r>
          </a:p>
          <a:p>
            <a:pPr lvl="1"/>
            <a:r>
              <a:rPr lang="pt-BR" dirty="0"/>
              <a:t>+</a:t>
            </a:r>
            <a:r>
              <a:rPr lang="pt-BR" dirty="0" smtClean="0"/>
              <a:t>66 mil </a:t>
            </a:r>
            <a:r>
              <a:rPr lang="pt-BR" dirty="0"/>
              <a:t>páginas</a:t>
            </a:r>
          </a:p>
          <a:p>
            <a:pPr lvl="1"/>
            <a:r>
              <a:rPr lang="pt-BR" dirty="0"/>
              <a:t>+14 milhões de tokens/palavras (dicionarizados ou não)</a:t>
            </a:r>
          </a:p>
          <a:p>
            <a:pPr lvl="1"/>
            <a:r>
              <a:rPr lang="pt-BR" dirty="0"/>
              <a:t>5 idiomas, principalmente português</a:t>
            </a:r>
          </a:p>
          <a:p>
            <a:pPr lvl="0"/>
            <a:r>
              <a:rPr lang="pt-BR" dirty="0"/>
              <a:t>Formatos</a:t>
            </a:r>
          </a:p>
          <a:p>
            <a:pPr lvl="1"/>
            <a:r>
              <a:rPr lang="pt-BR" dirty="0"/>
              <a:t>Documentos físicos</a:t>
            </a:r>
          </a:p>
          <a:p>
            <a:pPr lvl="1"/>
            <a:r>
              <a:rPr lang="pt-BR" dirty="0"/>
              <a:t>Imagens (.tif e .jpg)</a:t>
            </a:r>
          </a:p>
          <a:p>
            <a:pPr lvl="1"/>
            <a:r>
              <a:rPr lang="pt-BR" dirty="0"/>
              <a:t>Textos (.txt)</a:t>
            </a:r>
          </a:p>
        </p:txBody>
      </p:sp>
      <p:sp>
        <p:nvSpPr>
          <p:cNvPr id="4" name="Slide Number Placeholder 3"/>
          <p:cNvSpPr>
            <a:spLocks noGrp="1"/>
          </p:cNvSpPr>
          <p:nvPr>
            <p:ph type="sldNum" sz="quarter" idx="12"/>
          </p:nvPr>
        </p:nvSpPr>
        <p:spPr/>
        <p:txBody>
          <a:bodyPr/>
          <a:lstStyle/>
          <a:p>
            <a:fld id="{CFF17E56-845D-4A7A-953E-A42BF8583D65}" type="slidenum">
              <a:rPr lang="pt-BR" smtClean="0"/>
              <a:t>6</a:t>
            </a:fld>
            <a:endParaRPr lang="pt-BR"/>
          </a:p>
        </p:txBody>
      </p:sp>
    </p:spTree>
    <p:extLst>
      <p:ext uri="{BB962C8B-B14F-4D97-AF65-F5344CB8AC3E}">
        <p14:creationId xmlns:p14="http://schemas.microsoft.com/office/powerpoint/2010/main" val="1032393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Etapas</a:t>
            </a:r>
            <a:endParaRPr lang="pt-BR" dirty="0"/>
          </a:p>
        </p:txBody>
      </p:sp>
      <p:sp>
        <p:nvSpPr>
          <p:cNvPr id="3" name="Espaço Reservado para Conteúdo 2"/>
          <p:cNvSpPr>
            <a:spLocks noGrp="1"/>
          </p:cNvSpPr>
          <p:nvPr>
            <p:ph idx="1"/>
          </p:nvPr>
        </p:nvSpPr>
        <p:spPr/>
        <p:txBody>
          <a:bodyPr/>
          <a:lstStyle/>
          <a:p>
            <a:pPr marL="0" indent="0">
              <a:buNone/>
            </a:pPr>
            <a:r>
              <a:rPr lang="en-US" dirty="0"/>
              <a:t>4.1 </a:t>
            </a:r>
            <a:r>
              <a:rPr lang="en-US" dirty="0" smtClean="0"/>
              <a:t>  </a:t>
            </a:r>
            <a:r>
              <a:rPr lang="pt-BR" dirty="0" smtClean="0"/>
              <a:t>Digitalização</a:t>
            </a:r>
            <a:endParaRPr lang="en-US" dirty="0" smtClean="0"/>
          </a:p>
          <a:p>
            <a:pPr marL="0" indent="0">
              <a:buNone/>
            </a:pPr>
            <a:r>
              <a:rPr lang="en-US" dirty="0" smtClean="0"/>
              <a:t>4.2   </a:t>
            </a:r>
            <a:r>
              <a:rPr lang="en-US" dirty="0"/>
              <a:t>OCR </a:t>
            </a:r>
          </a:p>
          <a:p>
            <a:pPr marL="0" indent="0">
              <a:buNone/>
            </a:pPr>
            <a:r>
              <a:rPr lang="en-US" dirty="0"/>
              <a:t>4.3 </a:t>
            </a:r>
            <a:r>
              <a:rPr lang="en-US" dirty="0" smtClean="0"/>
              <a:t>  </a:t>
            </a:r>
            <a:r>
              <a:rPr lang="pt-BR" dirty="0" smtClean="0"/>
              <a:t>Limpeza de dados</a:t>
            </a:r>
            <a:endParaRPr lang="en-US" dirty="0" smtClean="0"/>
          </a:p>
          <a:p>
            <a:pPr marL="0" indent="0">
              <a:buNone/>
            </a:pPr>
            <a:r>
              <a:rPr lang="en-US" dirty="0" smtClean="0"/>
              <a:t>4.4   </a:t>
            </a:r>
            <a:r>
              <a:rPr lang="pt-BR" dirty="0" smtClean="0"/>
              <a:t>Modelagem </a:t>
            </a:r>
            <a:r>
              <a:rPr lang="pt-BR" dirty="0"/>
              <a:t>de tópicos</a:t>
            </a:r>
            <a:endParaRPr lang="en-US" dirty="0" smtClean="0"/>
          </a:p>
          <a:p>
            <a:pPr marL="0" indent="0">
              <a:buNone/>
            </a:pPr>
            <a:r>
              <a:rPr lang="en-US" dirty="0" smtClean="0"/>
              <a:t>4.5   </a:t>
            </a:r>
            <a:r>
              <a:rPr lang="pt-BR" dirty="0"/>
              <a:t>Extração de Entidades</a:t>
            </a:r>
          </a:p>
          <a:p>
            <a:pPr marL="0" indent="0">
              <a:buNone/>
            </a:pPr>
            <a:r>
              <a:rPr lang="pt-BR" dirty="0" smtClean="0"/>
              <a:t>4.6   </a:t>
            </a:r>
            <a:r>
              <a:rPr lang="pt-BR" dirty="0"/>
              <a:t>Integração </a:t>
            </a:r>
            <a:r>
              <a:rPr lang="pt-BR" dirty="0" smtClean="0"/>
              <a:t>dos resultados ao History-Lab</a:t>
            </a:r>
            <a:endParaRPr lang="pt-BR" dirty="0"/>
          </a:p>
        </p:txBody>
      </p:sp>
      <p:sp>
        <p:nvSpPr>
          <p:cNvPr id="4" name="Slide Number Placeholder 3"/>
          <p:cNvSpPr>
            <a:spLocks noGrp="1"/>
          </p:cNvSpPr>
          <p:nvPr>
            <p:ph type="sldNum" sz="quarter" idx="12"/>
          </p:nvPr>
        </p:nvSpPr>
        <p:spPr/>
        <p:txBody>
          <a:bodyPr/>
          <a:lstStyle/>
          <a:p>
            <a:fld id="{CFF17E56-845D-4A7A-953E-A42BF8583D65}" type="slidenum">
              <a:rPr lang="pt-BR" smtClean="0"/>
              <a:t>7</a:t>
            </a:fld>
            <a:endParaRPr lang="pt-BR"/>
          </a:p>
        </p:txBody>
      </p:sp>
    </p:spTree>
    <p:extLst>
      <p:ext uri="{BB962C8B-B14F-4D97-AF65-F5344CB8AC3E}">
        <p14:creationId xmlns:p14="http://schemas.microsoft.com/office/powerpoint/2010/main" val="55869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77825"/>
            <a:ext cx="10515600" cy="1325563"/>
          </a:xfrm>
        </p:spPr>
        <p:txBody>
          <a:bodyPr/>
          <a:lstStyle/>
          <a:p>
            <a:r>
              <a:rPr lang="pt-BR" dirty="0" smtClean="0"/>
              <a:t>Digitalização</a:t>
            </a:r>
            <a:endParaRPr lang="pt-BR" dirty="0"/>
          </a:p>
        </p:txBody>
      </p:sp>
      <p:sp>
        <p:nvSpPr>
          <p:cNvPr id="3" name="Espaço Reservado para Conteúdo 2"/>
          <p:cNvSpPr>
            <a:spLocks noGrp="1"/>
          </p:cNvSpPr>
          <p:nvPr>
            <p:ph idx="1"/>
          </p:nvPr>
        </p:nvSpPr>
        <p:spPr>
          <a:xfrm>
            <a:off x="838200" y="1838326"/>
            <a:ext cx="10515600" cy="4689474"/>
          </a:xfrm>
        </p:spPr>
        <p:txBody>
          <a:bodyPr>
            <a:normAutofit/>
          </a:bodyPr>
          <a:lstStyle/>
          <a:p>
            <a:r>
              <a:rPr lang="pt-BR" dirty="0" smtClean="0"/>
              <a:t>Em 2009, foi contratado o serviço para digitalizar cada documento da série MRE da coleção Antonio Azeredo da Silveira.</a:t>
            </a:r>
          </a:p>
        </p:txBody>
      </p:sp>
      <p:sp>
        <p:nvSpPr>
          <p:cNvPr id="4" name="Slide Number Placeholder 3"/>
          <p:cNvSpPr>
            <a:spLocks noGrp="1"/>
          </p:cNvSpPr>
          <p:nvPr>
            <p:ph type="sldNum" sz="quarter" idx="12"/>
          </p:nvPr>
        </p:nvSpPr>
        <p:spPr/>
        <p:txBody>
          <a:bodyPr/>
          <a:lstStyle/>
          <a:p>
            <a:fld id="{CFF17E56-845D-4A7A-953E-A42BF8583D65}" type="slidenum">
              <a:rPr lang="pt-BR" smtClean="0"/>
              <a:t>8</a:t>
            </a:fld>
            <a:endParaRPr lang="pt-BR"/>
          </a:p>
        </p:txBody>
      </p:sp>
    </p:spTree>
    <p:extLst>
      <p:ext uri="{BB962C8B-B14F-4D97-AF65-F5344CB8AC3E}">
        <p14:creationId xmlns:p14="http://schemas.microsoft.com/office/powerpoint/2010/main" val="32800072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Computer vision and OCR</a:t>
            </a:r>
            <a:endParaRPr lang="pt-BR" dirty="0"/>
          </a:p>
        </p:txBody>
      </p:sp>
      <p:sp>
        <p:nvSpPr>
          <p:cNvPr id="3" name="Espaço Reservado para Conteúdo 2"/>
          <p:cNvSpPr>
            <a:spLocks noGrp="1"/>
          </p:cNvSpPr>
          <p:nvPr>
            <p:ph idx="1"/>
          </p:nvPr>
        </p:nvSpPr>
        <p:spPr/>
        <p:txBody>
          <a:bodyPr/>
          <a:lstStyle/>
          <a:p>
            <a:r>
              <a:rPr lang="pt-BR" dirty="0" smtClean="0"/>
              <a:t>OCR: Optical Character Recognition.</a:t>
            </a:r>
          </a:p>
          <a:p>
            <a:r>
              <a:rPr lang="pt-BR" dirty="0" smtClean="0"/>
              <a:t>Ferramentas para lidar com imagens de texto:</a:t>
            </a:r>
            <a:endParaRPr lang="pt-BR" dirty="0" smtClean="0">
              <a:hlinkClick r:id="rId2"/>
            </a:endParaRPr>
          </a:p>
          <a:p>
            <a:pPr lvl="1"/>
            <a:r>
              <a:rPr lang="pt-BR" dirty="0" smtClean="0">
                <a:hlinkClick r:id="rId2"/>
              </a:rPr>
              <a:t>Tesseract</a:t>
            </a:r>
            <a:endParaRPr lang="pt-BR" dirty="0" smtClean="0"/>
          </a:p>
          <a:p>
            <a:pPr lvl="1"/>
            <a:r>
              <a:rPr lang="pt-BR" dirty="0" smtClean="0">
                <a:hlinkClick r:id="rId3"/>
              </a:rPr>
              <a:t>Cloud </a:t>
            </a:r>
            <a:r>
              <a:rPr lang="pt-BR" dirty="0">
                <a:hlinkClick r:id="rId3"/>
              </a:rPr>
              <a:t>Vision </a:t>
            </a:r>
            <a:r>
              <a:rPr lang="pt-BR" dirty="0" smtClean="0">
                <a:hlinkClick r:id="rId3"/>
              </a:rPr>
              <a:t>API</a:t>
            </a:r>
            <a:endParaRPr lang="pt-BR" dirty="0" smtClean="0"/>
          </a:p>
          <a:p>
            <a:pPr lvl="1"/>
            <a:r>
              <a:rPr lang="pt-BR" dirty="0" smtClean="0"/>
              <a:t>Para manuscritos: </a:t>
            </a:r>
            <a:r>
              <a:rPr lang="pt-BR" dirty="0" smtClean="0">
                <a:hlinkClick r:id="rId4"/>
              </a:rPr>
              <a:t>Transkribus</a:t>
            </a:r>
            <a:endParaRPr lang="pt-BR" dirty="0" smtClean="0"/>
          </a:p>
        </p:txBody>
      </p:sp>
    </p:spTree>
    <p:extLst>
      <p:ext uri="{BB962C8B-B14F-4D97-AF65-F5344CB8AC3E}">
        <p14:creationId xmlns:p14="http://schemas.microsoft.com/office/powerpoint/2010/main" val="198100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8868</TotalTime>
  <Words>1241</Words>
  <Application>Microsoft Office PowerPoint</Application>
  <PresentationFormat>Widescreen</PresentationFormat>
  <Paragraphs>167</Paragraphs>
  <Slides>27</Slides>
  <Notes>18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 Unicode MS</vt:lpstr>
      <vt:lpstr>Arial</vt:lpstr>
      <vt:lpstr>Bitter</vt:lpstr>
      <vt:lpstr>Calibri</vt:lpstr>
      <vt:lpstr>Calibri Light</vt:lpstr>
      <vt:lpstr>Century Gothic</vt:lpstr>
      <vt:lpstr>Tema do Office</vt:lpstr>
      <vt:lpstr> Text data sobress • Hugo Barreto Marcelo B. Barata Ribeiro   </vt:lpstr>
      <vt:lpstr>Sumário da apresentação</vt:lpstr>
      <vt:lpstr>O projeto</vt:lpstr>
      <vt:lpstr>PowerPoint Presentation</vt:lpstr>
      <vt:lpstr>Coleção Antonio Azeredo da Silveira</vt:lpstr>
      <vt:lpstr>Os documentos</vt:lpstr>
      <vt:lpstr>Etapas</vt:lpstr>
      <vt:lpstr>Digitalização</vt:lpstr>
      <vt:lpstr>Computer vision and OCR</vt:lpstr>
      <vt:lpstr>PowerPoint Presentation</vt:lpstr>
      <vt:lpstr>PowerPoint Presentation</vt:lpstr>
      <vt:lpstr>PowerPoint Presentation</vt:lpstr>
      <vt:lpstr>Limpeza de Dados</vt:lpstr>
      <vt:lpstr>PowerPoint Presentation</vt:lpstr>
      <vt:lpstr>Modelagem de Tópicos</vt:lpstr>
      <vt:lpstr>Modelagem de Tópicos</vt:lpstr>
      <vt:lpstr>Modelagem de Tópicos</vt:lpstr>
      <vt:lpstr>PowerPoint Presentation</vt:lpstr>
      <vt:lpstr>Validação</vt:lpstr>
      <vt:lpstr>PowerPoint Presentation</vt:lpstr>
      <vt:lpstr>Natural Language Processing</vt:lpstr>
      <vt:lpstr>PowerPoint Presentation</vt:lpstr>
      <vt:lpstr>Resultados</vt:lpstr>
      <vt:lpstr>Integração ao History-Lab</vt:lpstr>
      <vt:lpstr>Visualização</vt:lpstr>
      <vt:lpstr>Visualização</vt:lpstr>
      <vt:lpstr>Obrigado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CPDOC + History-Lab</dc:title>
  <dc:creator>Marcelo Bianchi Barata Ribeiro</dc:creator>
  <cp:lastModifiedBy>MARCELO BIANCHI BARATA RIBEIRO</cp:lastModifiedBy>
  <cp:revision>227</cp:revision>
  <dcterms:created xsi:type="dcterms:W3CDTF">2016-09-21T18:19:40Z</dcterms:created>
  <dcterms:modified xsi:type="dcterms:W3CDTF">2019-08-08T17:19:44Z</dcterms:modified>
</cp:coreProperties>
</file>